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handoutMasterIdLst>
    <p:handoutMasterId r:id="rId19"/>
  </p:handout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9144000" cy="5143500"/>
  <p:notesSz cx="6858000" cy="9144000"/>
  <p:embeddedFontLst>
    <p:embeddedFont>
      <p:font typeface="Inter" panose="02000503000000020004"/>
      <p:regular r:id="rId23"/>
    </p:embeddedFont>
    <p:embeddedFont>
      <p:font typeface="Inter Black" panose="02000503000000020004"/>
      <p:bold r:id="rId24"/>
    </p:embeddedFont>
    <p:embeddedFont>
      <p:font typeface="Inter SemiBold" panose="02000503000000020004"/>
      <p:bold r:id="rId25"/>
    </p:embeddedFont>
    <p:embeddedFont>
      <p:font typeface="Inter Light" panose="020005030000000200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9"/>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81e70e0db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e70e0db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g2ae30a4b4e8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ae30a4b4e8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22cbe01e751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cbe01e751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ae30a4b4e8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ae30a4b4e8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22cbe01e751_0_4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cbe01e751_0_4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4" name="Shape 494"/>
        <p:cNvGrpSpPr/>
        <p:nvPr/>
      </p:nvGrpSpPr>
      <p:grpSpPr>
        <a:xfrm>
          <a:off x="0" y="0"/>
          <a:ext cx="0" cy="0"/>
          <a:chOff x="0" y="0"/>
          <a:chExt cx="0" cy="0"/>
        </a:xfrm>
      </p:grpSpPr>
      <p:sp>
        <p:nvSpPr>
          <p:cNvPr id="495" name="Google Shape;495;g181e70e0db7_0_1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81e70e0db7_0_1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22cbe01e751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cbe01e751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2ae30a4b4e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e30a4b4e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2ae30a4b4e8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e30a4b4e8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22cbe01e751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cbe01e751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2ae30a4b4e8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e30a4b4e8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2ae30a4b4e8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ae30a4b4e8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22cbe01e751_0_3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2cbe01e751_0_3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2ae30a4b4e8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ae30a4b4e8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4" name="Shape 54"/>
        <p:cNvGrpSpPr/>
        <p:nvPr/>
      </p:nvGrpSpPr>
      <p:grpSpPr>
        <a:xfrm>
          <a:off x="0" y="0"/>
          <a:ext cx="0" cy="0"/>
          <a:chOff x="0" y="0"/>
          <a:chExt cx="0" cy="0"/>
        </a:xfrm>
      </p:grpSpPr>
      <p:sp>
        <p:nvSpPr>
          <p:cNvPr id="55" name="Google Shape;5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6" name="Google Shape;56;p14"/>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srcRect l="64633" r="2375"/>
            <a:stretch>
              <a:fillRect/>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srcRect l="8550"/>
            <a:stretch>
              <a:fillRect/>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15"/>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pic>
        <p:nvPicPr>
          <p:cNvPr id="66" name="Google Shape;66;p15"/>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6"/>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D04C4"/>
              </a:buClr>
              <a:buSzPts val="3300"/>
              <a:buFont typeface="Inter Black" panose="02000503000000020004"/>
              <a:buNone/>
              <a:defRPr sz="3300" b="0">
                <a:solidFill>
                  <a:srgbClr val="4D04C4"/>
                </a:solidFill>
                <a:latin typeface="Inter Black" panose="02000503000000020004"/>
                <a:ea typeface="Inter Black" panose="02000503000000020004"/>
                <a:cs typeface="Inter Black" panose="02000503000000020004"/>
                <a:sym typeface="Inter Black" panose="02000503000000020004"/>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0" name="Google Shape;70;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1" name="Google Shape;71;p16"/>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6" name="Google Shape;76;p17"/>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7" name="Shape 77"/>
        <p:cNvGrpSpPr/>
        <p:nvPr/>
      </p:nvGrpSpPr>
      <p:grpSpPr>
        <a:xfrm>
          <a:off x="0" y="0"/>
          <a:ext cx="0" cy="0"/>
          <a:chOff x="0" y="0"/>
          <a:chExt cx="0" cy="0"/>
        </a:xfrm>
      </p:grpSpPr>
      <p:sp>
        <p:nvSpPr>
          <p:cNvPr id="78" name="Google Shape;78;p18"/>
          <p:cNvSpPr txBox="1"/>
          <p:nvPr>
            <p:ph type="body" idx="1"/>
          </p:nvPr>
        </p:nvSpPr>
        <p:spPr>
          <a:xfrm>
            <a:off x="3117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type="body" idx="2"/>
          </p:nvPr>
        </p:nvSpPr>
        <p:spPr>
          <a:xfrm>
            <a:off x="48324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1" name="Google Shape;81;p1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3" name="Shape 83"/>
        <p:cNvGrpSpPr/>
        <p:nvPr/>
      </p:nvGrpSpPr>
      <p:grpSpPr>
        <a:xfrm>
          <a:off x="0" y="0"/>
          <a:ext cx="0" cy="0"/>
          <a:chOff x="0" y="0"/>
          <a:chExt cx="0" cy="0"/>
        </a:xfrm>
      </p:grpSpPr>
      <p:sp>
        <p:nvSpPr>
          <p:cNvPr id="84" name="Google Shape;84;p1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5" name="Google Shape;85;p19"/>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2pPr>
            <a:lvl3pPr lvl="2"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3pPr>
            <a:lvl4pPr lvl="3"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4pPr>
            <a:lvl5pPr lvl="4"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5pPr>
            <a:lvl6pPr lvl="5"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6pPr>
            <a:lvl7pPr lvl="6"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7pPr>
            <a:lvl8pPr lvl="7"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8pPr>
            <a:lvl9pPr lvl="8"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9pPr>
          </a:lstStyle>
          <a:p/>
        </p:txBody>
      </p:sp>
      <p:sp>
        <p:nvSpPr>
          <p:cNvPr id="92" name="Google Shape;92;p21"/>
          <p:cNvSpPr txBox="1"/>
          <p:nvPr>
            <p:ph type="subTitle" idx="1"/>
          </p:nvPr>
        </p:nvSpPr>
        <p:spPr>
          <a:xfrm>
            <a:off x="311700" y="2894875"/>
            <a:ext cx="3999000" cy="4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3" name="Google Shape;93;p21"/>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95" name="Google Shape;95;p21"/>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6" name="Shape 96"/>
        <p:cNvGrpSpPr/>
        <p:nvPr/>
      </p:nvGrpSpPr>
      <p:grpSpPr>
        <a:xfrm>
          <a:off x="0" y="0"/>
          <a:ext cx="0" cy="0"/>
          <a:chOff x="0" y="0"/>
          <a:chExt cx="0" cy="0"/>
        </a:xfrm>
      </p:grpSpPr>
      <p:sp>
        <p:nvSpPr>
          <p:cNvPr id="97" name="Google Shape;97;p2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100" name="Google Shape;100;p23"/>
          <p:cNvPicPr preferRelativeResize="0"/>
          <p:nvPr/>
        </p:nvPicPr>
        <p:blipFill>
          <a:blip r:embed="rId2"/>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panose="02000503000000020004"/>
              <a:buNone/>
              <a:defRPr sz="2800" b="1">
                <a:solidFill>
                  <a:schemeClr val="dk1"/>
                </a:solidFill>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53" name="Google Shape;53;p1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SzPts val="1300"/>
              <a:buFont typeface="Inter" panose="02000503000000020004"/>
              <a:buChar char="●"/>
              <a:defRPr sz="1300">
                <a:latin typeface="Inter" panose="02000503000000020004"/>
                <a:ea typeface="Inter" panose="02000503000000020004"/>
                <a:cs typeface="Inter" panose="02000503000000020004"/>
                <a:sym typeface="Inter" panose="02000503000000020004"/>
              </a:defRPr>
            </a:lvl1pPr>
            <a:lvl2pPr marL="914400" lvl="1"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2pPr>
            <a:lvl3pPr marL="1371600" lvl="2"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3pPr>
            <a:lvl4pPr marL="1828800" lvl="3"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4pPr>
            <a:lvl5pPr marL="2286000" lvl="4"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5pPr>
            <a:lvl6pPr marL="2743200" lvl="5"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6pPr>
            <a:lvl7pPr marL="3200400" lvl="6"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7pPr>
            <a:lvl8pPr marL="3657600" lvl="7"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8pPr>
            <a:lvl9pPr marL="4114800" lvl="8"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13.png"/><Relationship Id="rId7" Type="http://schemas.openxmlformats.org/officeDocument/2006/relationships/image" Target="../media/image15.png"/><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4.png"/><Relationship Id="rId15" Type="http://schemas.openxmlformats.org/officeDocument/2006/relationships/notesSlide" Target="../notesSlides/notesSlide11.xml"/><Relationship Id="rId14" Type="http://schemas.openxmlformats.org/officeDocument/2006/relationships/slideLayout" Target="../slideLayouts/slideLayout15.xml"/><Relationship Id="rId13" Type="http://schemas.openxmlformats.org/officeDocument/2006/relationships/image" Target="../media/image39.png"/><Relationship Id="rId12" Type="http://schemas.openxmlformats.org/officeDocument/2006/relationships/image" Target="../media/image17.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5.png"/><Relationship Id="rId7" Type="http://schemas.openxmlformats.org/officeDocument/2006/relationships/image" Target="../media/image7.png"/><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notesSlide" Target="../notesSlides/notesSlide13.xml"/><Relationship Id="rId10" Type="http://schemas.openxmlformats.org/officeDocument/2006/relationships/slideLayout" Target="../slideLayouts/slideLayout15.xml"/><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3" Type="http://schemas.openxmlformats.org/officeDocument/2006/relationships/notesSlide" Target="../notesSlides/notesSlide5.xml"/><Relationship Id="rId22" Type="http://schemas.openxmlformats.org/officeDocument/2006/relationships/slideLayout" Target="../slideLayouts/slideLayout15.xml"/><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3.png"/><Relationship Id="rId7" Type="http://schemas.openxmlformats.org/officeDocument/2006/relationships/image" Target="../media/image15.png"/><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4.png"/><Relationship Id="rId16" Type="http://schemas.openxmlformats.org/officeDocument/2006/relationships/notesSlide" Target="../notesSlides/notesSlide8.xml"/><Relationship Id="rId15" Type="http://schemas.openxmlformats.org/officeDocument/2006/relationships/slideLayout" Target="../slideLayouts/slideLayout15.xml"/><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4"/>
          <p:cNvSpPr txBox="1"/>
          <p:nvPr>
            <p:ph type="ctrTitle"/>
          </p:nvPr>
        </p:nvSpPr>
        <p:spPr>
          <a:xfrm>
            <a:off x="233775" y="1545450"/>
            <a:ext cx="4117200" cy="2052600"/>
          </a:xfrm>
          <a:prstGeom prst="rect">
            <a:avLst/>
          </a:prstGeom>
        </p:spPr>
        <p:txBody>
          <a:bodyPr spcFirstLastPara="1" wrap="square" lIns="91425" tIns="91425" rIns="91425" bIns="91425" anchor="ctr" anchorCtr="0">
            <a:noAutofit/>
          </a:bodyPr>
          <a:lstStyle/>
          <a:p>
            <a:pPr marL="0" lvl="0" indent="0" algn="l" rtl="0">
              <a:lnSpc>
                <a:spcPct val="120000"/>
              </a:lnSpc>
              <a:spcBef>
                <a:spcPts val="2800"/>
              </a:spcBef>
              <a:spcAft>
                <a:spcPts val="0"/>
              </a:spcAft>
              <a:buClr>
                <a:schemeClr val="dk1"/>
              </a:buClr>
              <a:buSzPts val="1100"/>
              <a:buFont typeface="Arial" panose="020B0604020202020204"/>
              <a:buNone/>
            </a:pPr>
            <a:r>
              <a:rPr lang="en-GB" b="1">
                <a:solidFill>
                  <a:srgbClr val="2B2B2B"/>
                </a:solidFill>
                <a:latin typeface="Arial" panose="020B0604020202020204"/>
                <a:ea typeface="Arial" panose="020B0604020202020204"/>
                <a:cs typeface="Arial" panose="020B0604020202020204"/>
                <a:sym typeface="Arial" panose="020B0604020202020204"/>
              </a:rPr>
              <a:t>Business model analysis</a:t>
            </a:r>
            <a:endParaRPr b="1">
              <a:solidFill>
                <a:srgbClr val="2B2B2B"/>
              </a:solidFill>
              <a:latin typeface="Arial" panose="020B0604020202020204"/>
              <a:ea typeface="Arial" panose="020B0604020202020204"/>
              <a:cs typeface="Arial" panose="020B0604020202020204"/>
              <a:sym typeface="Arial" panose="020B0604020202020204"/>
            </a:endParaRPr>
          </a:p>
          <a:p>
            <a:pPr marL="0" lvl="0" indent="0" algn="l" rtl="0">
              <a:spcBef>
                <a:spcPts val="900"/>
              </a:spcBef>
              <a:spcAft>
                <a:spcPts val="0"/>
              </a:spcAft>
              <a:buNone/>
            </a:pPr>
            <a:r>
              <a:rPr lang="en-GB"/>
              <a:t> </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Phenix</a:t>
            </a:r>
            <a:endParaRPr lang="en-GB"/>
          </a:p>
        </p:txBody>
      </p:sp>
      <p:sp>
        <p:nvSpPr>
          <p:cNvPr id="336" name="Google Shape;336;p33"/>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br>
              <a:rPr lang="en-GB" sz="1200">
                <a:solidFill>
                  <a:schemeClr val="dk1"/>
                </a:solidFill>
                <a:latin typeface="Arial" panose="020B0604020202020204"/>
                <a:ea typeface="Arial" panose="020B0604020202020204"/>
                <a:cs typeface="Arial" panose="020B0604020202020204"/>
                <a:sym typeface="Arial" panose="020B0604020202020204"/>
              </a:rPr>
            </a:b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At Phenix, we develop many solutions to prevent food waste in supermarkets, bakeries or in the food industry. These solutions mainly rely on a single application. We use Amazon Aurora MySql to store application data and Amplitude to track our user and visitor traffic. We display certain online advertisements with Google Ads while Oracle Netsuite allows us to manage sales and payment pipelines. CRM and customer service use Salesforce.</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Phenix </a:t>
            </a:r>
            <a:r>
              <a:rPr lang="en-GB" sz="2000" i="1"/>
              <a:t>(SaaS)</a:t>
            </a:r>
            <a:endParaRPr sz="1300"/>
          </a:p>
          <a:p>
            <a:pPr marL="0" lvl="0" indent="0" algn="l" rtl="0">
              <a:spcBef>
                <a:spcPts val="0"/>
              </a:spcBef>
              <a:spcAft>
                <a:spcPts val="0"/>
              </a:spcAft>
              <a:buNone/>
            </a:pPr>
          </a:p>
        </p:txBody>
      </p:sp>
      <p:sp>
        <p:nvSpPr>
          <p:cNvPr id="342" name="Google Shape;342;p34"/>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343" name="Google Shape;343;p34"/>
          <p:cNvCxnSpPr>
            <a:stCxn id="342" idx="3"/>
            <a:endCxn id="344"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345" name="Google Shape;345;p34"/>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346" name="Google Shape;346;p34"/>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47" name="Google Shape;347;p34"/>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48" name="Google Shape;348;p34"/>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349" name="Google Shape;349;p34"/>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PRODUCT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0" name="Google Shape;350;p34"/>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MEDIA</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1" name="Google Shape;351;p34"/>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SALES</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2" name="Google Shape;352;p34"/>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CRM</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3" name="Google Shape;353;p34"/>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4" name="Google Shape;354;p34"/>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CUSTOMER SUCCES</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5" name="Google Shape;355;p34"/>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6" name="Google Shape;356;p34"/>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7" name="Google Shape;357;p34"/>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58" name="Google Shape;358;p34"/>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9" name="Google Shape;359;p34"/>
          <p:cNvSpPr/>
          <p:nvPr/>
        </p:nvSpPr>
        <p:spPr>
          <a:xfrm>
            <a:off x="4343854" y="795463"/>
            <a:ext cx="7992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0" name="Google Shape;360;p34"/>
          <p:cNvCxnSpPr>
            <a:stCxn id="358" idx="2"/>
            <a:endCxn id="342"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61" name="Google Shape;361;p34"/>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2" name="Google Shape;362;p34"/>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3" name="Google Shape;363;p34"/>
          <p:cNvCxnSpPr>
            <a:stCxn id="361" idx="2"/>
            <a:endCxn id="355"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364" name="Google Shape;364;p34"/>
          <p:cNvCxnSpPr>
            <a:stCxn id="355" idx="3"/>
            <a:endCxn id="342"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365" name="Google Shape;365;p34"/>
          <p:cNvCxnSpPr>
            <a:stCxn id="356" idx="2"/>
            <a:endCxn id="342"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344" name="Google Shape;344;p34"/>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6" name="Google Shape;366;p34"/>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7" name="Google Shape;367;p34"/>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8" name="Google Shape;368;p34"/>
          <p:cNvCxnSpPr>
            <a:stCxn id="344" idx="3"/>
            <a:endCxn id="366"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369" name="Google Shape;369;p34"/>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70" name="Google Shape;370;p34"/>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71" name="Google Shape;371;p34"/>
          <p:cNvCxnSpPr>
            <a:stCxn id="369" idx="2"/>
            <a:endCxn id="344"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72" name="Google Shape;372;p34"/>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IT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73" name="Google Shape;373;p34"/>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374" name="Google Shape;374;p34"/>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4"/>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4"/>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4"/>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34"/>
          <p:cNvGrpSpPr/>
          <p:nvPr/>
        </p:nvGrpSpPr>
        <p:grpSpPr>
          <a:xfrm>
            <a:off x="3230103" y="1143572"/>
            <a:ext cx="615600" cy="464400"/>
            <a:chOff x="3213280" y="1109537"/>
            <a:chExt cx="615600" cy="464400"/>
          </a:xfrm>
        </p:grpSpPr>
        <p:sp>
          <p:nvSpPr>
            <p:cNvPr id="379" name="Google Shape;379;p34"/>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0" name="Google Shape;380;p34"/>
            <p:cNvPicPr preferRelativeResize="0"/>
            <p:nvPr/>
          </p:nvPicPr>
          <p:blipFill>
            <a:blip r:embed="rId1"/>
            <a:stretch>
              <a:fillRect/>
            </a:stretch>
          </p:blipFill>
          <p:spPr>
            <a:xfrm>
              <a:off x="3390421" y="1148363"/>
              <a:ext cx="261300" cy="261329"/>
            </a:xfrm>
            <a:prstGeom prst="rect">
              <a:avLst/>
            </a:prstGeom>
            <a:noFill/>
            <a:ln>
              <a:noFill/>
            </a:ln>
          </p:spPr>
        </p:pic>
      </p:grpSp>
      <p:grpSp>
        <p:nvGrpSpPr>
          <p:cNvPr id="381" name="Google Shape;381;p34"/>
          <p:cNvGrpSpPr/>
          <p:nvPr/>
        </p:nvGrpSpPr>
        <p:grpSpPr>
          <a:xfrm>
            <a:off x="7468802" y="1802702"/>
            <a:ext cx="799200" cy="464400"/>
            <a:chOff x="4350843" y="1109537"/>
            <a:chExt cx="799200" cy="464400"/>
          </a:xfrm>
        </p:grpSpPr>
        <p:sp>
          <p:nvSpPr>
            <p:cNvPr id="382" name="Google Shape;382;p34"/>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3" name="Google Shape;383;p34"/>
            <p:cNvPicPr preferRelativeResize="0"/>
            <p:nvPr/>
          </p:nvPicPr>
          <p:blipFill>
            <a:blip r:embed="rId2"/>
            <a:stretch>
              <a:fillRect/>
            </a:stretch>
          </p:blipFill>
          <p:spPr>
            <a:xfrm>
              <a:off x="4669525" y="1168050"/>
              <a:ext cx="248100" cy="221972"/>
            </a:xfrm>
            <a:prstGeom prst="rect">
              <a:avLst/>
            </a:prstGeom>
            <a:noFill/>
            <a:ln>
              <a:noFill/>
            </a:ln>
          </p:spPr>
        </p:pic>
      </p:grpSp>
      <p:grpSp>
        <p:nvGrpSpPr>
          <p:cNvPr id="384" name="Google Shape;384;p34"/>
          <p:cNvGrpSpPr/>
          <p:nvPr/>
        </p:nvGrpSpPr>
        <p:grpSpPr>
          <a:xfrm>
            <a:off x="1626212" y="1785752"/>
            <a:ext cx="857400" cy="536400"/>
            <a:chOff x="1643637" y="1781073"/>
            <a:chExt cx="857400" cy="536400"/>
          </a:xfrm>
        </p:grpSpPr>
        <p:sp>
          <p:nvSpPr>
            <p:cNvPr id="385" name="Google Shape;385;p34"/>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6" name="Google Shape;386;p34"/>
            <p:cNvPicPr preferRelativeResize="0"/>
            <p:nvPr/>
          </p:nvPicPr>
          <p:blipFill>
            <a:blip r:embed="rId3"/>
            <a:stretch>
              <a:fillRect/>
            </a:stretch>
          </p:blipFill>
          <p:spPr>
            <a:xfrm>
              <a:off x="1913347" y="1789123"/>
              <a:ext cx="345600" cy="345600"/>
            </a:xfrm>
            <a:prstGeom prst="rect">
              <a:avLst/>
            </a:prstGeom>
            <a:noFill/>
            <a:ln>
              <a:noFill/>
            </a:ln>
          </p:spPr>
        </p:pic>
      </p:grpSp>
      <p:grpSp>
        <p:nvGrpSpPr>
          <p:cNvPr id="387" name="Google Shape;387;p34"/>
          <p:cNvGrpSpPr/>
          <p:nvPr/>
        </p:nvGrpSpPr>
        <p:grpSpPr>
          <a:xfrm>
            <a:off x="4409315" y="1057407"/>
            <a:ext cx="702000" cy="536400"/>
            <a:chOff x="4399175" y="1779970"/>
            <a:chExt cx="702000" cy="536400"/>
          </a:xfrm>
        </p:grpSpPr>
        <p:sp>
          <p:nvSpPr>
            <p:cNvPr id="388" name="Google Shape;388;p34"/>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9" name="Google Shape;389;p34"/>
            <p:cNvPicPr preferRelativeResize="0"/>
            <p:nvPr/>
          </p:nvPicPr>
          <p:blipFill>
            <a:blip r:embed="rId4"/>
            <a:stretch>
              <a:fillRect/>
            </a:stretch>
          </p:blipFill>
          <p:spPr>
            <a:xfrm>
              <a:off x="4616242" y="1866072"/>
              <a:ext cx="248100" cy="217503"/>
            </a:xfrm>
            <a:prstGeom prst="rect">
              <a:avLst/>
            </a:prstGeom>
            <a:noFill/>
            <a:ln>
              <a:noFill/>
            </a:ln>
          </p:spPr>
        </p:pic>
      </p:grpSp>
      <p:grpSp>
        <p:nvGrpSpPr>
          <p:cNvPr id="390" name="Google Shape;390;p34"/>
          <p:cNvGrpSpPr/>
          <p:nvPr/>
        </p:nvGrpSpPr>
        <p:grpSpPr>
          <a:xfrm>
            <a:off x="1709285" y="1080567"/>
            <a:ext cx="728700" cy="464400"/>
            <a:chOff x="1710895" y="1109537"/>
            <a:chExt cx="728700" cy="464400"/>
          </a:xfrm>
        </p:grpSpPr>
        <p:sp>
          <p:nvSpPr>
            <p:cNvPr id="391" name="Google Shape;391;p34"/>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Tech</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2" name="Google Shape;392;p34"/>
            <p:cNvPicPr preferRelativeResize="0"/>
            <p:nvPr/>
          </p:nvPicPr>
          <p:blipFill>
            <a:blip r:embed="rId5"/>
            <a:stretch>
              <a:fillRect/>
            </a:stretch>
          </p:blipFill>
          <p:spPr>
            <a:xfrm>
              <a:off x="1981945" y="1138320"/>
              <a:ext cx="261300" cy="261300"/>
            </a:xfrm>
            <a:prstGeom prst="rect">
              <a:avLst/>
            </a:prstGeom>
            <a:noFill/>
            <a:ln>
              <a:noFill/>
            </a:ln>
          </p:spPr>
        </p:pic>
      </p:grpSp>
      <p:grpSp>
        <p:nvGrpSpPr>
          <p:cNvPr id="393" name="Google Shape;393;p34"/>
          <p:cNvGrpSpPr/>
          <p:nvPr/>
        </p:nvGrpSpPr>
        <p:grpSpPr>
          <a:xfrm>
            <a:off x="4418999" y="1805437"/>
            <a:ext cx="599400" cy="536400"/>
            <a:chOff x="5996741" y="1779970"/>
            <a:chExt cx="599400" cy="536400"/>
          </a:xfrm>
        </p:grpSpPr>
        <p:sp>
          <p:nvSpPr>
            <p:cNvPr id="394" name="Google Shape;394;p34"/>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5" name="Google Shape;395;p34"/>
            <p:cNvPicPr preferRelativeResize="0"/>
            <p:nvPr/>
          </p:nvPicPr>
          <p:blipFill>
            <a:blip r:embed="rId6"/>
            <a:stretch>
              <a:fillRect/>
            </a:stretch>
          </p:blipFill>
          <p:spPr>
            <a:xfrm>
              <a:off x="6141232" y="1835775"/>
              <a:ext cx="310418" cy="278100"/>
            </a:xfrm>
            <a:prstGeom prst="rect">
              <a:avLst/>
            </a:prstGeom>
            <a:noFill/>
            <a:ln>
              <a:noFill/>
            </a:ln>
          </p:spPr>
        </p:pic>
      </p:grpSp>
      <p:grpSp>
        <p:nvGrpSpPr>
          <p:cNvPr id="396" name="Google Shape;396;p34"/>
          <p:cNvGrpSpPr/>
          <p:nvPr/>
        </p:nvGrpSpPr>
        <p:grpSpPr>
          <a:xfrm>
            <a:off x="5871588" y="1846077"/>
            <a:ext cx="828000" cy="536400"/>
            <a:chOff x="7444463" y="1779975"/>
            <a:chExt cx="828000" cy="536400"/>
          </a:xfrm>
        </p:grpSpPr>
        <p:sp>
          <p:nvSpPr>
            <p:cNvPr id="397" name="Google Shape;397;p34"/>
            <p:cNvSpPr/>
            <p:nvPr/>
          </p:nvSpPr>
          <p:spPr>
            <a:xfrm>
              <a:off x="74444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Relations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8" name="Google Shape;398;p34"/>
            <p:cNvPicPr preferRelativeResize="0"/>
            <p:nvPr/>
          </p:nvPicPr>
          <p:blipFill>
            <a:blip r:embed="rId7"/>
            <a:stretch>
              <a:fillRect/>
            </a:stretch>
          </p:blipFill>
          <p:spPr>
            <a:xfrm>
              <a:off x="7728875" y="1795082"/>
              <a:ext cx="259200" cy="259200"/>
            </a:xfrm>
            <a:prstGeom prst="rect">
              <a:avLst/>
            </a:prstGeom>
            <a:noFill/>
            <a:ln>
              <a:noFill/>
            </a:ln>
          </p:spPr>
        </p:pic>
      </p:grpSp>
      <p:grpSp>
        <p:nvGrpSpPr>
          <p:cNvPr id="399" name="Google Shape;399;p34"/>
          <p:cNvGrpSpPr/>
          <p:nvPr/>
        </p:nvGrpSpPr>
        <p:grpSpPr>
          <a:xfrm>
            <a:off x="5978886" y="1094677"/>
            <a:ext cx="615600" cy="464400"/>
            <a:chOff x="5988655" y="1109537"/>
            <a:chExt cx="615600" cy="464400"/>
          </a:xfrm>
        </p:grpSpPr>
        <p:sp>
          <p:nvSpPr>
            <p:cNvPr id="400" name="Google Shape;400;p34"/>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01" name="Google Shape;401;p34"/>
            <p:cNvPicPr preferRelativeResize="0"/>
            <p:nvPr/>
          </p:nvPicPr>
          <p:blipFill>
            <a:blip r:embed="rId8"/>
            <a:stretch>
              <a:fillRect/>
            </a:stretch>
          </p:blipFill>
          <p:spPr>
            <a:xfrm>
              <a:off x="6165400" y="1133649"/>
              <a:ext cx="282600" cy="252326"/>
            </a:xfrm>
            <a:prstGeom prst="rect">
              <a:avLst/>
            </a:prstGeom>
            <a:noFill/>
            <a:ln>
              <a:noFill/>
            </a:ln>
          </p:spPr>
        </p:pic>
      </p:grpSp>
      <p:sp>
        <p:nvSpPr>
          <p:cNvPr id="402" name="Google Shape;402;p34"/>
          <p:cNvSpPr/>
          <p:nvPr/>
        </p:nvSpPr>
        <p:spPr>
          <a:xfrm>
            <a:off x="2360542" y="4195417"/>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Product</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3" name="Google Shape;403;p34"/>
          <p:cNvSpPr/>
          <p:nvPr/>
        </p:nvSpPr>
        <p:spPr>
          <a:xfrm>
            <a:off x="1242458" y="4195417"/>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Media</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4" name="Google Shape;404;p34"/>
          <p:cNvSpPr/>
          <p:nvPr/>
        </p:nvSpPr>
        <p:spPr>
          <a:xfrm>
            <a:off x="3596225" y="4195417"/>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Sales</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5" name="Google Shape;405;p34"/>
          <p:cNvSpPr/>
          <p:nvPr/>
        </p:nvSpPr>
        <p:spPr>
          <a:xfrm>
            <a:off x="62875" y="4195417"/>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Finance</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6" name="Google Shape;406;p34"/>
          <p:cNvSpPr/>
          <p:nvPr/>
        </p:nvSpPr>
        <p:spPr>
          <a:xfrm>
            <a:off x="5989892" y="4195417"/>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Customer success/care</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7" name="Google Shape;407;p34"/>
          <p:cNvSpPr/>
          <p:nvPr/>
        </p:nvSpPr>
        <p:spPr>
          <a:xfrm>
            <a:off x="7634175" y="4195417"/>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CRM</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8" name="Google Shape;408;p34"/>
          <p:cNvSpPr/>
          <p:nvPr/>
        </p:nvSpPr>
        <p:spPr>
          <a:xfrm>
            <a:off x="5059608" y="4195417"/>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IT</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pic>
        <p:nvPicPr>
          <p:cNvPr id="409" name="Google Shape;409;p34"/>
          <p:cNvPicPr preferRelativeResize="0"/>
          <p:nvPr/>
        </p:nvPicPr>
        <p:blipFill rotWithShape="1">
          <a:blip r:embed="rId9"/>
          <a:srcRect t="7610" b="11509"/>
          <a:stretch>
            <a:fillRect/>
          </a:stretch>
        </p:blipFill>
        <p:spPr>
          <a:xfrm>
            <a:off x="4591985" y="2342197"/>
            <a:ext cx="282600" cy="228569"/>
          </a:xfrm>
          <a:prstGeom prst="rect">
            <a:avLst/>
          </a:prstGeom>
          <a:noFill/>
          <a:ln>
            <a:noFill/>
          </a:ln>
        </p:spPr>
      </p:pic>
      <p:pic>
        <p:nvPicPr>
          <p:cNvPr id="410" name="Google Shape;410;p34"/>
          <p:cNvPicPr preferRelativeResize="0"/>
          <p:nvPr/>
        </p:nvPicPr>
        <p:blipFill>
          <a:blip r:embed="rId10"/>
          <a:stretch>
            <a:fillRect/>
          </a:stretch>
        </p:blipFill>
        <p:spPr>
          <a:xfrm>
            <a:off x="1721027" y="2412331"/>
            <a:ext cx="762841" cy="158150"/>
          </a:xfrm>
          <a:prstGeom prst="rect">
            <a:avLst/>
          </a:prstGeom>
          <a:noFill/>
          <a:ln>
            <a:noFill/>
          </a:ln>
        </p:spPr>
      </p:pic>
      <p:pic>
        <p:nvPicPr>
          <p:cNvPr id="411" name="Google Shape;411;p34"/>
          <p:cNvPicPr preferRelativeResize="0"/>
          <p:nvPr/>
        </p:nvPicPr>
        <p:blipFill>
          <a:blip r:embed="rId11"/>
          <a:stretch>
            <a:fillRect/>
          </a:stretch>
        </p:blipFill>
        <p:spPr>
          <a:xfrm>
            <a:off x="4431159" y="855271"/>
            <a:ext cx="587242" cy="146800"/>
          </a:xfrm>
          <a:prstGeom prst="rect">
            <a:avLst/>
          </a:prstGeom>
          <a:noFill/>
          <a:ln>
            <a:noFill/>
          </a:ln>
        </p:spPr>
      </p:pic>
      <p:pic>
        <p:nvPicPr>
          <p:cNvPr id="412" name="Google Shape;412;p34"/>
          <p:cNvPicPr preferRelativeResize="0"/>
          <p:nvPr/>
        </p:nvPicPr>
        <p:blipFill rotWithShape="1">
          <a:blip r:embed="rId9"/>
          <a:srcRect t="7610" b="11509"/>
          <a:stretch>
            <a:fillRect/>
          </a:stretch>
        </p:blipFill>
        <p:spPr>
          <a:xfrm>
            <a:off x="6132724" y="795972"/>
            <a:ext cx="282600" cy="228569"/>
          </a:xfrm>
          <a:prstGeom prst="rect">
            <a:avLst/>
          </a:prstGeom>
          <a:noFill/>
          <a:ln>
            <a:noFill/>
          </a:ln>
        </p:spPr>
      </p:pic>
      <p:pic>
        <p:nvPicPr>
          <p:cNvPr id="413" name="Google Shape;413;p34"/>
          <p:cNvPicPr preferRelativeResize="0"/>
          <p:nvPr/>
        </p:nvPicPr>
        <p:blipFill>
          <a:blip r:embed="rId11"/>
          <a:stretch>
            <a:fillRect/>
          </a:stretch>
        </p:blipFill>
        <p:spPr>
          <a:xfrm>
            <a:off x="7574657" y="2382441"/>
            <a:ext cx="587242" cy="146810"/>
          </a:xfrm>
          <a:prstGeom prst="rect">
            <a:avLst/>
          </a:prstGeom>
          <a:noFill/>
          <a:ln>
            <a:noFill/>
          </a:ln>
        </p:spPr>
      </p:pic>
      <p:pic>
        <p:nvPicPr>
          <p:cNvPr id="414" name="Google Shape;414;p34"/>
          <p:cNvPicPr preferRelativeResize="0"/>
          <p:nvPr/>
        </p:nvPicPr>
        <p:blipFill rotWithShape="1">
          <a:blip r:embed="rId12"/>
          <a:srcRect b="25356"/>
          <a:stretch>
            <a:fillRect/>
          </a:stretch>
        </p:blipFill>
        <p:spPr>
          <a:xfrm>
            <a:off x="3407481" y="795775"/>
            <a:ext cx="221341" cy="206101"/>
          </a:xfrm>
          <a:prstGeom prst="rect">
            <a:avLst/>
          </a:prstGeom>
          <a:noFill/>
          <a:ln>
            <a:noFill/>
          </a:ln>
        </p:spPr>
      </p:pic>
      <p:pic>
        <p:nvPicPr>
          <p:cNvPr id="415" name="Google Shape;415;p34"/>
          <p:cNvPicPr preferRelativeResize="0"/>
          <p:nvPr/>
        </p:nvPicPr>
        <p:blipFill rotWithShape="1">
          <a:blip r:embed="rId13"/>
          <a:srcRect l="4185" t="18836" r="5020" b="19926"/>
          <a:stretch>
            <a:fillRect/>
          </a:stretch>
        </p:blipFill>
        <p:spPr>
          <a:xfrm>
            <a:off x="1747510" y="796941"/>
            <a:ext cx="655000" cy="18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Circle</a:t>
            </a:r>
            <a:endParaRPr lang="en-GB"/>
          </a:p>
        </p:txBody>
      </p:sp>
      <p:sp>
        <p:nvSpPr>
          <p:cNvPr id="421" name="Google Shape;421;p35"/>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In the industry, the company does not sell any software or resell a product purchased from a supplier. It has a large production activity managed by the operations team in order to manufacture its products. The human resources team helps the production team to recruit the workforce. In addition, production requires both the purchase of raw material from the procurement team and the support of the R&amp;D department and the R&amp;D team to improve and optimize productivity.</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Industries are primarily B2B businesses. So, even if some ads may be posted online by the media team, attracting new customers rests above all on the sales team who must close the most sales possible. Customers are managed by the Customer Success/Care team which is in charge of customer relations. The Finance team validates payments and assesses the overall profitability of the business.</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422" name="Google Shape;422;p35"/>
          <p:cNvPicPr preferRelativeResize="0"/>
          <p:nvPr/>
        </p:nvPicPr>
        <p:blipFill>
          <a:blip r:embed="rId1"/>
          <a:stretch>
            <a:fillRect/>
          </a:stretch>
        </p:blipFill>
        <p:spPr>
          <a:xfrm>
            <a:off x="6983997" y="181975"/>
            <a:ext cx="1753903"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36"/>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Circle</a:t>
            </a:r>
            <a:r>
              <a:rPr lang="en-GB"/>
              <a:t> </a:t>
            </a:r>
            <a:r>
              <a:rPr lang="en-GB" i="1"/>
              <a:t>(Retail)</a:t>
            </a:r>
            <a:endParaRPr sz="1300" i="1"/>
          </a:p>
        </p:txBody>
      </p:sp>
      <p:sp>
        <p:nvSpPr>
          <p:cNvPr id="428" name="Google Shape;428;p36"/>
          <p:cNvSpPr/>
          <p:nvPr/>
        </p:nvSpPr>
        <p:spPr>
          <a:xfrm>
            <a:off x="11987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29" name="Google Shape;429;p36"/>
          <p:cNvSpPr/>
          <p:nvPr/>
        </p:nvSpPr>
        <p:spPr>
          <a:xfrm>
            <a:off x="4008909" y="1038373"/>
            <a:ext cx="7491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0" name="Google Shape;430;p36"/>
          <p:cNvSpPr/>
          <p:nvPr/>
        </p:nvSpPr>
        <p:spPr>
          <a:xfrm>
            <a:off x="2070280" y="1038373"/>
            <a:ext cx="6156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31" name="Google Shape;431;p36"/>
          <p:cNvCxnSpPr>
            <a:stCxn id="428" idx="3"/>
            <a:endCxn id="432" idx="1"/>
          </p:cNvCxnSpPr>
          <p:nvPr/>
        </p:nvCxnSpPr>
        <p:spPr>
          <a:xfrm>
            <a:off x="1900775" y="2048170"/>
            <a:ext cx="962100" cy="1200"/>
          </a:xfrm>
          <a:prstGeom prst="bentConnector3">
            <a:avLst>
              <a:gd name="adj1" fmla="val 49999"/>
            </a:avLst>
          </a:prstGeom>
          <a:noFill/>
          <a:ln w="19050" cap="flat" cmpd="sng">
            <a:solidFill>
              <a:srgbClr val="FF9652"/>
            </a:solidFill>
            <a:prstDash val="solid"/>
            <a:round/>
            <a:headEnd type="none" w="med" len="med"/>
            <a:tailEnd type="stealth" w="med" len="med"/>
          </a:ln>
        </p:spPr>
      </p:cxnSp>
      <p:cxnSp>
        <p:nvCxnSpPr>
          <p:cNvPr id="433" name="Google Shape;433;p36"/>
          <p:cNvCxnSpPr>
            <a:stCxn id="432" idx="3"/>
            <a:endCxn id="434" idx="1"/>
          </p:cNvCxnSpPr>
          <p:nvPr/>
        </p:nvCxnSpPr>
        <p:spPr>
          <a:xfrm>
            <a:off x="3720237" y="2049273"/>
            <a:ext cx="12669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435" name="Google Shape;435;p36"/>
          <p:cNvCxnSpPr>
            <a:stCxn id="429" idx="2"/>
            <a:endCxn id="434" idx="1"/>
          </p:cNvCxnSpPr>
          <p:nvPr/>
        </p:nvCxnSpPr>
        <p:spPr>
          <a:xfrm rot="-5400000" flipH="1">
            <a:off x="4447959" y="1510273"/>
            <a:ext cx="474600" cy="603600"/>
          </a:xfrm>
          <a:prstGeom prst="bentConnector2">
            <a:avLst/>
          </a:prstGeom>
          <a:noFill/>
          <a:ln w="19050" cap="flat" cmpd="sng">
            <a:solidFill>
              <a:srgbClr val="FF9652"/>
            </a:solidFill>
            <a:prstDash val="solid"/>
            <a:round/>
            <a:headEnd type="none" w="med" len="med"/>
            <a:tailEnd type="stealth" w="med" len="med"/>
          </a:ln>
        </p:spPr>
      </p:cxnSp>
      <p:cxnSp>
        <p:nvCxnSpPr>
          <p:cNvPr id="436" name="Google Shape;436;p36"/>
          <p:cNvCxnSpPr>
            <a:stCxn id="430" idx="2"/>
            <a:endCxn id="432" idx="1"/>
          </p:cNvCxnSpPr>
          <p:nvPr/>
        </p:nvCxnSpPr>
        <p:spPr>
          <a:xfrm rot="-5400000" flipH="1">
            <a:off x="2383180" y="1569673"/>
            <a:ext cx="474600" cy="484800"/>
          </a:xfrm>
          <a:prstGeom prst="bentConnector2">
            <a:avLst/>
          </a:prstGeom>
          <a:noFill/>
          <a:ln w="19050" cap="flat" cmpd="sng">
            <a:solidFill>
              <a:srgbClr val="FF9652"/>
            </a:solidFill>
            <a:prstDash val="solid"/>
            <a:round/>
            <a:headEnd type="none" w="med" len="med"/>
            <a:tailEnd type="none" w="med" len="med"/>
          </a:ln>
        </p:spPr>
      </p:cxnSp>
      <p:sp>
        <p:nvSpPr>
          <p:cNvPr id="437" name="Google Shape;437;p36"/>
          <p:cNvSpPr/>
          <p:nvPr/>
        </p:nvSpPr>
        <p:spPr>
          <a:xfrm>
            <a:off x="2853698" y="1038376"/>
            <a:ext cx="8715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8" name="Google Shape;438;p36"/>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cxnSp>
        <p:nvCxnSpPr>
          <p:cNvPr id="439" name="Google Shape;439;p36"/>
          <p:cNvCxnSpPr>
            <a:stCxn id="437" idx="2"/>
            <a:endCxn id="432" idx="0"/>
          </p:cNvCxnSpPr>
          <p:nvPr/>
        </p:nvCxnSpPr>
        <p:spPr>
          <a:xfrm rot="-5400000" flipH="1">
            <a:off x="3187298" y="1676925"/>
            <a:ext cx="206400" cy="2100"/>
          </a:xfrm>
          <a:prstGeom prst="bentConnector3">
            <a:avLst>
              <a:gd name="adj1" fmla="val 49975"/>
            </a:avLst>
          </a:prstGeom>
          <a:noFill/>
          <a:ln w="19050" cap="flat" cmpd="sng">
            <a:solidFill>
              <a:srgbClr val="FF9652"/>
            </a:solidFill>
            <a:prstDash val="solid"/>
            <a:round/>
            <a:headEnd type="none" w="med" len="med"/>
            <a:tailEnd type="stealth" w="med" len="med"/>
          </a:ln>
        </p:spPr>
      </p:cxnSp>
      <p:sp>
        <p:nvSpPr>
          <p:cNvPr id="440" name="Google Shape;440;p36"/>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441" name="Google Shape;441;p36"/>
          <p:cNvSpPr/>
          <p:nvPr/>
        </p:nvSpPr>
        <p:spPr>
          <a:xfrm>
            <a:off x="942350" y="3120050"/>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Opération team</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2" name="Google Shape;442;p36"/>
          <p:cNvSpPr/>
          <p:nvPr/>
        </p:nvSpPr>
        <p:spPr>
          <a:xfrm>
            <a:off x="1596650"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Human Resources</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3" name="Google Shape;443;p36"/>
          <p:cNvSpPr/>
          <p:nvPr/>
        </p:nvSpPr>
        <p:spPr>
          <a:xfrm>
            <a:off x="2496600" y="3116550"/>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purchase</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4" name="Google Shape;444;p36"/>
          <p:cNvSpPr/>
          <p:nvPr/>
        </p:nvSpPr>
        <p:spPr>
          <a:xfrm>
            <a:off x="2825351"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RéD</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45" name="Google Shape;445;p36"/>
          <p:cNvSpPr/>
          <p:nvPr/>
        </p:nvSpPr>
        <p:spPr>
          <a:xfrm>
            <a:off x="4661625"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sales</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46" name="Google Shape;446;p36"/>
          <p:cNvSpPr/>
          <p:nvPr/>
        </p:nvSpPr>
        <p:spPr>
          <a:xfrm>
            <a:off x="3762475" y="3120050"/>
            <a:ext cx="118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MEDIA</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32" name="Google Shape;432;p36"/>
          <p:cNvSpPr/>
          <p:nvPr/>
        </p:nvSpPr>
        <p:spPr>
          <a:xfrm>
            <a:off x="28628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Clr>
                <a:schemeClr val="dk1"/>
              </a:buClr>
              <a:buSzPts val="1100"/>
              <a:buFont typeface="Arial" panose="020B0604020202020204"/>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47" name="Google Shape;447;p36"/>
          <p:cNvSpPr/>
          <p:nvPr/>
        </p:nvSpPr>
        <p:spPr>
          <a:xfrm>
            <a:off x="4971545" y="1038373"/>
            <a:ext cx="6768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4" name="Google Shape;434;p36"/>
          <p:cNvSpPr/>
          <p:nvPr/>
        </p:nvSpPr>
        <p:spPr>
          <a:xfrm>
            <a:off x="4987088" y="1781275"/>
            <a:ext cx="64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48" name="Google Shape;448;p36"/>
          <p:cNvCxnSpPr>
            <a:stCxn id="447" idx="2"/>
            <a:endCxn id="434" idx="0"/>
          </p:cNvCxnSpPr>
          <p:nvPr/>
        </p:nvCxnSpPr>
        <p:spPr>
          <a:xfrm rot="-5400000" flipH="1">
            <a:off x="5207345" y="1677373"/>
            <a:ext cx="206400" cy="1200"/>
          </a:xfrm>
          <a:prstGeom prst="bentConnector3">
            <a:avLst>
              <a:gd name="adj1" fmla="val 50025"/>
            </a:avLst>
          </a:prstGeom>
          <a:noFill/>
          <a:ln w="19050" cap="flat" cmpd="sng">
            <a:solidFill>
              <a:srgbClr val="FF9652"/>
            </a:solidFill>
            <a:prstDash val="solid"/>
            <a:round/>
            <a:headEnd type="none" w="med" len="med"/>
            <a:tailEnd type="stealth" w="med" len="med"/>
          </a:ln>
        </p:spPr>
      </p:cxnSp>
      <p:sp>
        <p:nvSpPr>
          <p:cNvPr id="449" name="Google Shape;449;p36"/>
          <p:cNvSpPr/>
          <p:nvPr/>
        </p:nvSpPr>
        <p:spPr>
          <a:xfrm>
            <a:off x="63015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50" name="Google Shape;450;p36"/>
          <p:cNvSpPr/>
          <p:nvPr/>
        </p:nvSpPr>
        <p:spPr>
          <a:xfrm>
            <a:off x="73682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51" name="Google Shape;451;p36"/>
          <p:cNvCxnSpPr>
            <a:stCxn id="449" idx="3"/>
            <a:endCxn id="450" idx="1"/>
          </p:cNvCxnSpPr>
          <p:nvPr/>
        </p:nvCxnSpPr>
        <p:spPr>
          <a:xfrm>
            <a:off x="6900941" y="2048170"/>
            <a:ext cx="467400" cy="600"/>
          </a:xfrm>
          <a:prstGeom prst="bentConnector3">
            <a:avLst>
              <a:gd name="adj1" fmla="val 49992"/>
            </a:avLst>
          </a:prstGeom>
          <a:noFill/>
          <a:ln w="19050" cap="flat" cmpd="sng">
            <a:solidFill>
              <a:srgbClr val="FF9652"/>
            </a:solidFill>
            <a:prstDash val="solid"/>
            <a:round/>
            <a:headEnd type="none" w="med" len="med"/>
            <a:tailEnd type="stealth" w="med" len="med"/>
          </a:ln>
        </p:spPr>
      </p:cxnSp>
      <p:cxnSp>
        <p:nvCxnSpPr>
          <p:cNvPr id="452" name="Google Shape;452;p36"/>
          <p:cNvCxnSpPr>
            <a:stCxn id="434" idx="3"/>
            <a:endCxn id="449" idx="1"/>
          </p:cNvCxnSpPr>
          <p:nvPr/>
        </p:nvCxnSpPr>
        <p:spPr>
          <a:xfrm rot="10800000" flipH="1">
            <a:off x="5635088" y="2048275"/>
            <a:ext cx="666600" cy="1200"/>
          </a:xfrm>
          <a:prstGeom prst="bentConnector3">
            <a:avLst>
              <a:gd name="adj1" fmla="val 49989"/>
            </a:avLst>
          </a:prstGeom>
          <a:noFill/>
          <a:ln w="19050" cap="flat" cmpd="sng">
            <a:solidFill>
              <a:srgbClr val="FF9652"/>
            </a:solidFill>
            <a:prstDash val="solid"/>
            <a:round/>
            <a:headEnd type="none" w="med" len="med"/>
            <a:tailEnd type="stealth" w="med" len="med"/>
          </a:ln>
        </p:spPr>
      </p:cxnSp>
      <p:sp>
        <p:nvSpPr>
          <p:cNvPr id="453" name="Google Shape;453;p36"/>
          <p:cNvSpPr/>
          <p:nvPr/>
        </p:nvSpPr>
        <p:spPr>
          <a:xfrm>
            <a:off x="4951675" y="3120050"/>
            <a:ext cx="1494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customer success care</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54" name="Google Shape;454;p36"/>
          <p:cNvSpPr/>
          <p:nvPr/>
        </p:nvSpPr>
        <p:spPr>
          <a:xfrm>
            <a:off x="6561825" y="2793575"/>
            <a:ext cx="1740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55" name="Google Shape;455;p36"/>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456" name="Google Shape;456;p36"/>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6"/>
          <p:cNvSpPr/>
          <p:nvPr/>
        </p:nvSpPr>
        <p:spPr>
          <a:xfrm>
            <a:off x="200925" y="3539126"/>
            <a:ext cx="8790300" cy="572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6"/>
          <p:cNvSpPr/>
          <p:nvPr/>
        </p:nvSpPr>
        <p:spPr>
          <a:xfrm>
            <a:off x="200925" y="4313225"/>
            <a:ext cx="8790300" cy="572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9" name="Google Shape;459;p36"/>
          <p:cNvGrpSpPr/>
          <p:nvPr/>
        </p:nvGrpSpPr>
        <p:grpSpPr>
          <a:xfrm>
            <a:off x="2939940" y="1801229"/>
            <a:ext cx="702000" cy="536400"/>
            <a:chOff x="1198775" y="1779970"/>
            <a:chExt cx="702000" cy="536400"/>
          </a:xfrm>
        </p:grpSpPr>
        <p:sp>
          <p:nvSpPr>
            <p:cNvPr id="460" name="Google Shape;460;p36"/>
            <p:cNvSpPr/>
            <p:nvPr/>
          </p:nvSpPr>
          <p:spPr>
            <a:xfrm>
              <a:off x="11987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Supply</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1" name="Google Shape;461;p36"/>
            <p:cNvPicPr preferRelativeResize="0"/>
            <p:nvPr/>
          </p:nvPicPr>
          <p:blipFill>
            <a:blip r:embed="rId1"/>
            <a:stretch>
              <a:fillRect/>
            </a:stretch>
          </p:blipFill>
          <p:spPr>
            <a:xfrm>
              <a:off x="1399550" y="1820345"/>
              <a:ext cx="297850" cy="297850"/>
            </a:xfrm>
            <a:prstGeom prst="rect">
              <a:avLst/>
            </a:prstGeom>
            <a:noFill/>
            <a:ln>
              <a:noFill/>
            </a:ln>
          </p:spPr>
        </p:pic>
      </p:grpSp>
      <p:grpSp>
        <p:nvGrpSpPr>
          <p:cNvPr id="462" name="Google Shape;462;p36"/>
          <p:cNvGrpSpPr/>
          <p:nvPr/>
        </p:nvGrpSpPr>
        <p:grpSpPr>
          <a:xfrm>
            <a:off x="1106549" y="1761859"/>
            <a:ext cx="857400" cy="536400"/>
            <a:chOff x="2862837" y="1781073"/>
            <a:chExt cx="857400" cy="536400"/>
          </a:xfrm>
        </p:grpSpPr>
        <p:sp>
          <p:nvSpPr>
            <p:cNvPr id="463" name="Google Shape;463;p36"/>
            <p:cNvSpPr/>
            <p:nvPr/>
          </p:nvSpPr>
          <p:spPr>
            <a:xfrm>
              <a:off x="28628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Clr>
                  <a:schemeClr val="dk1"/>
                </a:buClr>
                <a:buSzPts val="1100"/>
                <a:buFont typeface="Arial" panose="020B0604020202020204"/>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Production</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4" name="Google Shape;464;p36"/>
            <p:cNvPicPr preferRelativeResize="0"/>
            <p:nvPr/>
          </p:nvPicPr>
          <p:blipFill>
            <a:blip r:embed="rId2"/>
            <a:stretch>
              <a:fillRect/>
            </a:stretch>
          </p:blipFill>
          <p:spPr>
            <a:xfrm>
              <a:off x="3160900" y="1829974"/>
              <a:ext cx="261300" cy="297269"/>
            </a:xfrm>
            <a:prstGeom prst="rect">
              <a:avLst/>
            </a:prstGeom>
            <a:noFill/>
            <a:ln>
              <a:noFill/>
            </a:ln>
          </p:spPr>
        </p:pic>
      </p:grpSp>
      <p:grpSp>
        <p:nvGrpSpPr>
          <p:cNvPr id="465" name="Google Shape;465;p36"/>
          <p:cNvGrpSpPr/>
          <p:nvPr/>
        </p:nvGrpSpPr>
        <p:grpSpPr>
          <a:xfrm>
            <a:off x="1937130" y="1060184"/>
            <a:ext cx="871500" cy="536400"/>
            <a:chOff x="2853698" y="1038376"/>
            <a:chExt cx="871500" cy="536400"/>
          </a:xfrm>
        </p:grpSpPr>
        <p:sp>
          <p:nvSpPr>
            <p:cNvPr id="466" name="Google Shape;466;p36"/>
            <p:cNvSpPr/>
            <p:nvPr/>
          </p:nvSpPr>
          <p:spPr>
            <a:xfrm>
              <a:off x="2853698" y="1038376"/>
              <a:ext cx="871500" cy="53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Recruitment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7" name="Google Shape;467;p36"/>
            <p:cNvPicPr preferRelativeResize="0"/>
            <p:nvPr/>
          </p:nvPicPr>
          <p:blipFill>
            <a:blip r:embed="rId3"/>
            <a:stretch>
              <a:fillRect/>
            </a:stretch>
          </p:blipFill>
          <p:spPr>
            <a:xfrm>
              <a:off x="3165384" y="1078771"/>
              <a:ext cx="248100" cy="248100"/>
            </a:xfrm>
            <a:prstGeom prst="rect">
              <a:avLst/>
            </a:prstGeom>
            <a:noFill/>
            <a:ln>
              <a:noFill/>
            </a:ln>
          </p:spPr>
        </p:pic>
      </p:grpSp>
      <p:grpSp>
        <p:nvGrpSpPr>
          <p:cNvPr id="468" name="Google Shape;468;p36"/>
          <p:cNvGrpSpPr/>
          <p:nvPr/>
        </p:nvGrpSpPr>
        <p:grpSpPr>
          <a:xfrm>
            <a:off x="2973935" y="1018909"/>
            <a:ext cx="615600" cy="536400"/>
            <a:chOff x="2070280" y="1038373"/>
            <a:chExt cx="615600" cy="536400"/>
          </a:xfrm>
        </p:grpSpPr>
        <p:sp>
          <p:nvSpPr>
            <p:cNvPr id="469" name="Google Shape;469;p36"/>
            <p:cNvSpPr/>
            <p:nvPr/>
          </p:nvSpPr>
          <p:spPr>
            <a:xfrm>
              <a:off x="2070280" y="1038373"/>
              <a:ext cx="6156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R&amp;D</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0" name="Google Shape;470;p36"/>
            <p:cNvPicPr preferRelativeResize="0"/>
            <p:nvPr/>
          </p:nvPicPr>
          <p:blipFill>
            <a:blip r:embed="rId4"/>
            <a:stretch>
              <a:fillRect/>
            </a:stretch>
          </p:blipFill>
          <p:spPr>
            <a:xfrm>
              <a:off x="2236773" y="1080097"/>
              <a:ext cx="282600" cy="245464"/>
            </a:xfrm>
            <a:prstGeom prst="rect">
              <a:avLst/>
            </a:prstGeom>
            <a:noFill/>
            <a:ln>
              <a:noFill/>
            </a:ln>
          </p:spPr>
        </p:pic>
      </p:grpSp>
      <p:grpSp>
        <p:nvGrpSpPr>
          <p:cNvPr id="471" name="Google Shape;471;p36"/>
          <p:cNvGrpSpPr/>
          <p:nvPr/>
        </p:nvGrpSpPr>
        <p:grpSpPr>
          <a:xfrm>
            <a:off x="4000579" y="1048119"/>
            <a:ext cx="749100" cy="536400"/>
            <a:chOff x="4008909" y="1038373"/>
            <a:chExt cx="749100" cy="536400"/>
          </a:xfrm>
        </p:grpSpPr>
        <p:sp>
          <p:nvSpPr>
            <p:cNvPr id="472" name="Google Shape;472;p36"/>
            <p:cNvSpPr/>
            <p:nvPr/>
          </p:nvSpPr>
          <p:spPr>
            <a:xfrm>
              <a:off x="4008909" y="1038373"/>
              <a:ext cx="7491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3" name="Google Shape;473;p36"/>
            <p:cNvPicPr preferRelativeResize="0"/>
            <p:nvPr/>
          </p:nvPicPr>
          <p:blipFill>
            <a:blip r:embed="rId5"/>
            <a:stretch>
              <a:fillRect/>
            </a:stretch>
          </p:blipFill>
          <p:spPr>
            <a:xfrm>
              <a:off x="4260796" y="1090626"/>
              <a:ext cx="261300" cy="261329"/>
            </a:xfrm>
            <a:prstGeom prst="rect">
              <a:avLst/>
            </a:prstGeom>
            <a:noFill/>
            <a:ln>
              <a:noFill/>
            </a:ln>
          </p:spPr>
        </p:pic>
      </p:grpSp>
      <p:grpSp>
        <p:nvGrpSpPr>
          <p:cNvPr id="474" name="Google Shape;474;p36"/>
          <p:cNvGrpSpPr/>
          <p:nvPr/>
        </p:nvGrpSpPr>
        <p:grpSpPr>
          <a:xfrm>
            <a:off x="4988358" y="1829804"/>
            <a:ext cx="648000" cy="536400"/>
            <a:chOff x="4987088" y="1781275"/>
            <a:chExt cx="648000" cy="536400"/>
          </a:xfrm>
        </p:grpSpPr>
        <p:sp>
          <p:nvSpPr>
            <p:cNvPr id="475" name="Google Shape;475;p36"/>
            <p:cNvSpPr/>
            <p:nvPr/>
          </p:nvSpPr>
          <p:spPr>
            <a:xfrm>
              <a:off x="4987088" y="1781275"/>
              <a:ext cx="64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6" name="Google Shape;476;p36"/>
            <p:cNvPicPr preferRelativeResize="0"/>
            <p:nvPr/>
          </p:nvPicPr>
          <p:blipFill>
            <a:blip r:embed="rId6"/>
            <a:stretch>
              <a:fillRect/>
            </a:stretch>
          </p:blipFill>
          <p:spPr>
            <a:xfrm>
              <a:off x="5149642" y="1841827"/>
              <a:ext cx="248100" cy="217503"/>
            </a:xfrm>
            <a:prstGeom prst="rect">
              <a:avLst/>
            </a:prstGeom>
            <a:noFill/>
            <a:ln>
              <a:noFill/>
            </a:ln>
          </p:spPr>
        </p:pic>
      </p:grpSp>
      <p:grpSp>
        <p:nvGrpSpPr>
          <p:cNvPr id="477" name="Google Shape;477;p36"/>
          <p:cNvGrpSpPr/>
          <p:nvPr/>
        </p:nvGrpSpPr>
        <p:grpSpPr>
          <a:xfrm>
            <a:off x="5006313" y="1044944"/>
            <a:ext cx="599400" cy="536400"/>
            <a:chOff x="6301541" y="1779970"/>
            <a:chExt cx="599400" cy="536400"/>
          </a:xfrm>
        </p:grpSpPr>
        <p:sp>
          <p:nvSpPr>
            <p:cNvPr id="478" name="Google Shape;478;p36"/>
            <p:cNvSpPr/>
            <p:nvPr/>
          </p:nvSpPr>
          <p:spPr>
            <a:xfrm>
              <a:off x="63015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9" name="Google Shape;479;p36"/>
            <p:cNvPicPr preferRelativeResize="0"/>
            <p:nvPr/>
          </p:nvPicPr>
          <p:blipFill>
            <a:blip r:embed="rId7"/>
            <a:stretch>
              <a:fillRect/>
            </a:stretch>
          </p:blipFill>
          <p:spPr>
            <a:xfrm>
              <a:off x="6446032" y="1835775"/>
              <a:ext cx="310418" cy="278100"/>
            </a:xfrm>
            <a:prstGeom prst="rect">
              <a:avLst/>
            </a:prstGeom>
            <a:noFill/>
            <a:ln>
              <a:noFill/>
            </a:ln>
          </p:spPr>
        </p:pic>
      </p:grpSp>
      <p:grpSp>
        <p:nvGrpSpPr>
          <p:cNvPr id="480" name="Google Shape;480;p36"/>
          <p:cNvGrpSpPr/>
          <p:nvPr/>
        </p:nvGrpSpPr>
        <p:grpSpPr>
          <a:xfrm>
            <a:off x="6161553" y="1834249"/>
            <a:ext cx="828000" cy="536400"/>
            <a:chOff x="7368263" y="1779975"/>
            <a:chExt cx="828000" cy="536400"/>
          </a:xfrm>
        </p:grpSpPr>
        <p:sp>
          <p:nvSpPr>
            <p:cNvPr id="481" name="Google Shape;481;p36"/>
            <p:cNvSpPr/>
            <p:nvPr/>
          </p:nvSpPr>
          <p:spPr>
            <a:xfrm>
              <a:off x="73682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Relations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82" name="Google Shape;482;p36"/>
            <p:cNvPicPr preferRelativeResize="0"/>
            <p:nvPr/>
          </p:nvPicPr>
          <p:blipFill>
            <a:blip r:embed="rId8"/>
            <a:stretch>
              <a:fillRect/>
            </a:stretch>
          </p:blipFill>
          <p:spPr>
            <a:xfrm>
              <a:off x="7652675" y="1795082"/>
              <a:ext cx="259200" cy="259200"/>
            </a:xfrm>
            <a:prstGeom prst="rect">
              <a:avLst/>
            </a:prstGeom>
            <a:noFill/>
            <a:ln>
              <a:noFill/>
            </a:ln>
          </p:spPr>
        </p:pic>
      </p:grpSp>
      <p:grpSp>
        <p:nvGrpSpPr>
          <p:cNvPr id="483" name="Google Shape;483;p36"/>
          <p:cNvGrpSpPr/>
          <p:nvPr/>
        </p:nvGrpSpPr>
        <p:grpSpPr>
          <a:xfrm>
            <a:off x="7480694" y="1814564"/>
            <a:ext cx="676800" cy="536400"/>
            <a:chOff x="4971545" y="1038373"/>
            <a:chExt cx="676800" cy="536400"/>
          </a:xfrm>
        </p:grpSpPr>
        <p:sp>
          <p:nvSpPr>
            <p:cNvPr id="484" name="Google Shape;484;p36"/>
            <p:cNvSpPr/>
            <p:nvPr/>
          </p:nvSpPr>
          <p:spPr>
            <a:xfrm>
              <a:off x="4971545" y="1038373"/>
              <a:ext cx="6768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85" name="Google Shape;485;p36"/>
            <p:cNvPicPr preferRelativeResize="0"/>
            <p:nvPr/>
          </p:nvPicPr>
          <p:blipFill>
            <a:blip r:embed="rId9"/>
            <a:stretch>
              <a:fillRect/>
            </a:stretch>
          </p:blipFill>
          <p:spPr>
            <a:xfrm>
              <a:off x="5174076" y="1108861"/>
              <a:ext cx="248100" cy="221972"/>
            </a:xfrm>
            <a:prstGeom prst="rect">
              <a:avLst/>
            </a:prstGeom>
            <a:noFill/>
            <a:ln>
              <a:noFill/>
            </a:ln>
          </p:spPr>
        </p:pic>
      </p:grpSp>
      <p:sp>
        <p:nvSpPr>
          <p:cNvPr id="486" name="Google Shape;486;p36"/>
          <p:cNvSpPr/>
          <p:nvPr/>
        </p:nvSpPr>
        <p:spPr>
          <a:xfrm>
            <a:off x="7661350" y="4482438"/>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7" name="Google Shape;487;p36"/>
          <p:cNvSpPr/>
          <p:nvPr/>
        </p:nvSpPr>
        <p:spPr>
          <a:xfrm>
            <a:off x="138325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8" name="Google Shape;488;p36"/>
          <p:cNvSpPr/>
          <p:nvPr/>
        </p:nvSpPr>
        <p:spPr>
          <a:xfrm>
            <a:off x="671730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9" name="Google Shape;489;p36"/>
          <p:cNvSpPr/>
          <p:nvPr/>
        </p:nvSpPr>
        <p:spPr>
          <a:xfrm>
            <a:off x="2327300" y="4482438"/>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0" name="Google Shape;490;p36"/>
          <p:cNvSpPr/>
          <p:nvPr/>
        </p:nvSpPr>
        <p:spPr>
          <a:xfrm>
            <a:off x="577325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1" name="Google Shape;491;p36"/>
          <p:cNvSpPr/>
          <p:nvPr/>
        </p:nvSpPr>
        <p:spPr>
          <a:xfrm>
            <a:off x="3389250" y="4482438"/>
            <a:ext cx="118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2" name="Google Shape;492;p36"/>
          <p:cNvSpPr/>
          <p:nvPr/>
        </p:nvSpPr>
        <p:spPr>
          <a:xfrm>
            <a:off x="159300" y="4482438"/>
            <a:ext cx="1494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3" name="Google Shape;493;p36"/>
          <p:cNvSpPr/>
          <p:nvPr/>
        </p:nvSpPr>
        <p:spPr>
          <a:xfrm>
            <a:off x="4303300" y="4482438"/>
            <a:ext cx="1740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7" name="Shape 49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Instructions</a:t>
            </a:r>
            <a:endParaRPr b="0">
              <a:latin typeface="Inter ExtraLight" panose="02000503000000020004"/>
              <a:ea typeface="Inter ExtraLight" panose="02000503000000020004"/>
              <a:cs typeface="Inter ExtraLight" panose="02000503000000020004"/>
              <a:sym typeface="Inter ExtraLight" panose="02000503000000020004"/>
            </a:endParaRPr>
          </a:p>
        </p:txBody>
      </p:sp>
      <p:sp>
        <p:nvSpPr>
          <p:cNvPr id="111" name="Google Shape;111;p25"/>
          <p:cNvSpPr txBox="1"/>
          <p:nvPr>
            <p:ph type="body" idx="1"/>
          </p:nvPr>
        </p:nvSpPr>
        <p:spPr>
          <a:xfrm>
            <a:off x="311700" y="1000750"/>
            <a:ext cx="8520600" cy="31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Quickly analyse 3 types of business models:</a:t>
            </a:r>
            <a:endParaRPr sz="1400"/>
          </a:p>
          <a:p>
            <a:pPr marL="457200" lvl="0" indent="-317500" algn="l" rtl="0">
              <a:spcBef>
                <a:spcPts val="0"/>
              </a:spcBef>
              <a:spcAft>
                <a:spcPts val="0"/>
              </a:spcAft>
              <a:buSzPts val="1400"/>
              <a:buChar char="●"/>
            </a:pPr>
            <a:r>
              <a:rPr lang="en-GB" sz="1400"/>
              <a:t>E-commerce</a:t>
            </a:r>
            <a:endParaRPr sz="1400"/>
          </a:p>
          <a:p>
            <a:pPr marL="457200" lvl="0" indent="-317500" algn="l" rtl="0">
              <a:spcBef>
                <a:spcPts val="0"/>
              </a:spcBef>
              <a:spcAft>
                <a:spcPts val="0"/>
              </a:spcAft>
              <a:buSzPts val="1400"/>
              <a:buChar char="●"/>
            </a:pPr>
            <a:r>
              <a:rPr lang="en-GB" sz="1400"/>
              <a:t>SaaS</a:t>
            </a:r>
            <a:endParaRPr sz="1400"/>
          </a:p>
          <a:p>
            <a:pPr marL="457200" lvl="0" indent="-317500" algn="l" rtl="0">
              <a:spcBef>
                <a:spcPts val="0"/>
              </a:spcBef>
              <a:spcAft>
                <a:spcPts val="0"/>
              </a:spcAft>
              <a:buSzPts val="1400"/>
              <a:buChar char="●"/>
            </a:pPr>
            <a:r>
              <a:rPr lang="en-GB" sz="1400"/>
              <a:t>Industry</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GB" sz="1400"/>
              <a:t>In the descriptive diagram, put in the right place: </a:t>
            </a:r>
            <a:endParaRPr sz="1400"/>
          </a:p>
          <a:p>
            <a:pPr marL="457200" lvl="0" indent="-317500" algn="l" rtl="0">
              <a:spcBef>
                <a:spcPts val="0"/>
              </a:spcBef>
              <a:spcAft>
                <a:spcPts val="0"/>
              </a:spcAft>
              <a:buSzPts val="1400"/>
              <a:buChar char="●"/>
            </a:pPr>
            <a:r>
              <a:rPr lang="en-GB" sz="1400"/>
              <a:t>Activities</a:t>
            </a:r>
            <a:endParaRPr sz="1400"/>
          </a:p>
          <a:p>
            <a:pPr marL="457200" lvl="0" indent="-317500" algn="l" rtl="0">
              <a:spcBef>
                <a:spcPts val="0"/>
              </a:spcBef>
              <a:spcAft>
                <a:spcPts val="0"/>
              </a:spcAft>
              <a:buSzPts val="1400"/>
              <a:buChar char="●"/>
            </a:pPr>
            <a:r>
              <a:rPr lang="en-GB" sz="1400"/>
              <a:t>Services</a:t>
            </a:r>
            <a:endParaRPr sz="1400"/>
          </a:p>
          <a:p>
            <a:pPr marL="457200" lvl="0" indent="-317500" algn="l" rtl="0">
              <a:spcBef>
                <a:spcPts val="0"/>
              </a:spcBef>
              <a:spcAft>
                <a:spcPts val="0"/>
              </a:spcAft>
              <a:buSzPts val="1400"/>
              <a:buChar char="●"/>
            </a:pPr>
            <a:r>
              <a:rPr lang="en-GB" sz="1400"/>
              <a:t>Business tools</a:t>
            </a:r>
            <a:endParaRPr sz="1400"/>
          </a:p>
          <a:p>
            <a:pPr marL="45720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lang="en-GB"/>
          </a:p>
        </p:txBody>
      </p:sp>
      <p:sp>
        <p:nvSpPr>
          <p:cNvPr id="117" name="Google Shape;117;p26"/>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Greenweez is an e-commerce company selling organic products on its website managed by the IT team.</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media team creates online advertisements to drive traffic; traffic is monitored and optimized by the traffic management team. Then, visitors can create their user account with their email.</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CRM (Customer Relationship Management) team can thus send e-mail campaigns to recommend relevant products and inform about discounts and campaigns created by the marketing team (com’, pricing and merchandising).</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The products are selected by the procurement or purchasing team which is also in charge of purchasing and inventory management. Payment and profitability of orders are monitored by the finance team.</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operations team is then responsible for shipping and delivering orders. If there is a problem, the customer service team responds to the customer and refunds them if necessary.</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118" name="Google Shape;118;p26"/>
          <p:cNvPicPr preferRelativeResize="0"/>
          <p:nvPr/>
        </p:nvPicPr>
        <p:blipFill>
          <a:blip r:embed="rId1"/>
          <a:stretch>
            <a:fillRect/>
          </a:stretch>
        </p:blipFill>
        <p:spPr>
          <a:xfrm>
            <a:off x="6518150" y="-156325"/>
            <a:ext cx="2314150" cy="115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lang="en-GB"/>
          </a:p>
        </p:txBody>
      </p:sp>
      <p:sp>
        <p:nvSpPr>
          <p:cNvPr id="124" name="Google Shape;124;p27"/>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1200">
                <a:solidFill>
                  <a:srgbClr val="606060"/>
                </a:solidFill>
                <a:latin typeface="Arial" panose="020B0604020202020204"/>
                <a:ea typeface="Arial" panose="020B0604020202020204"/>
                <a:cs typeface="Arial" panose="020B0604020202020204"/>
                <a:sym typeface="Arial" panose="020B0604020202020204"/>
              </a:rPr>
              <a:t>ℹ️ Greenweez uses many tools to manage its various activities. Adyen allows payment by credit card while Odoo is used to manage invoices and accounting. AB Tasty is used to optimize the website through AB testing. The product catalog and inventory are tracked by a PIM (Product Information Management) platform called Akeneo. Customer Service uses Salesforce to respond to customer support requests while newsletter emails are sent through Selligent. Online ads are served via Google Ads, Facebook or Criteo. Finally, parcel tracking during transport is provided by Shipup.</a:t>
            </a:r>
            <a:endParaRPr sz="14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125" name="Google Shape;125;p27"/>
          <p:cNvPicPr preferRelativeResize="0"/>
          <p:nvPr/>
        </p:nvPicPr>
        <p:blipFill>
          <a:blip r:embed="rId1"/>
          <a:stretch>
            <a:fillRect/>
          </a:stretch>
        </p:blipFill>
        <p:spPr>
          <a:xfrm>
            <a:off x="6518150" y="-156325"/>
            <a:ext cx="2314150" cy="115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8"/>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r>
              <a:rPr lang="en-GB"/>
              <a:t> </a:t>
            </a:r>
            <a:r>
              <a:rPr lang="en-GB" sz="2000" i="1"/>
              <a:t>(E-commerce)</a:t>
            </a:r>
            <a:endParaRPr sz="2000" i="1"/>
          </a:p>
        </p:txBody>
      </p:sp>
      <p:sp>
        <p:nvSpPr>
          <p:cNvPr id="132" name="Google Shape;132;p28"/>
          <p:cNvSpPr/>
          <p:nvPr/>
        </p:nvSpPr>
        <p:spPr>
          <a:xfrm>
            <a:off x="1099300" y="1106180"/>
            <a:ext cx="423000" cy="5028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3" name="Google Shape;133;p28"/>
          <p:cNvSpPr/>
          <p:nvPr/>
        </p:nvSpPr>
        <p:spPr>
          <a:xfrm>
            <a:off x="2807914" y="1835340"/>
            <a:ext cx="5022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4" name="Google Shape;134;p28"/>
          <p:cNvSpPr/>
          <p:nvPr/>
        </p:nvSpPr>
        <p:spPr>
          <a:xfrm>
            <a:off x="4033445" y="1834995"/>
            <a:ext cx="6426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5" name="Google Shape;135;p28"/>
          <p:cNvSpPr/>
          <p:nvPr/>
        </p:nvSpPr>
        <p:spPr>
          <a:xfrm>
            <a:off x="1409324" y="1835000"/>
            <a:ext cx="653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6" name="Google Shape;136;p28"/>
          <p:cNvSpPr/>
          <p:nvPr/>
        </p:nvSpPr>
        <p:spPr>
          <a:xfrm>
            <a:off x="5390302" y="1841459"/>
            <a:ext cx="510600" cy="4932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7" name="Google Shape;137;p28"/>
          <p:cNvSpPr/>
          <p:nvPr/>
        </p:nvSpPr>
        <p:spPr>
          <a:xfrm>
            <a:off x="4069081" y="1105402"/>
            <a:ext cx="5712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8" name="Google Shape;138;p28"/>
          <p:cNvSpPr/>
          <p:nvPr/>
        </p:nvSpPr>
        <p:spPr>
          <a:xfrm>
            <a:off x="6619639" y="1838907"/>
            <a:ext cx="607800" cy="4983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139" name="Google Shape;139;p28"/>
          <p:cNvCxnSpPr>
            <a:stCxn id="132" idx="3"/>
            <a:endCxn id="135" idx="0"/>
          </p:cNvCxnSpPr>
          <p:nvPr/>
        </p:nvCxnSpPr>
        <p:spPr>
          <a:xfrm>
            <a:off x="1522300" y="1357580"/>
            <a:ext cx="213600" cy="477300"/>
          </a:xfrm>
          <a:prstGeom prst="bentConnector2">
            <a:avLst/>
          </a:prstGeom>
          <a:noFill/>
          <a:ln w="19050" cap="flat" cmpd="sng">
            <a:solidFill>
              <a:srgbClr val="FF9652"/>
            </a:solidFill>
            <a:prstDash val="solid"/>
            <a:round/>
            <a:headEnd type="none" w="med" len="med"/>
            <a:tailEnd type="stealth" w="med" len="med"/>
          </a:ln>
        </p:spPr>
      </p:cxnSp>
      <p:cxnSp>
        <p:nvCxnSpPr>
          <p:cNvPr id="140" name="Google Shape;140;p28"/>
          <p:cNvCxnSpPr>
            <a:stCxn id="135" idx="3"/>
            <a:endCxn id="133" idx="1"/>
          </p:cNvCxnSpPr>
          <p:nvPr/>
        </p:nvCxnSpPr>
        <p:spPr>
          <a:xfrm>
            <a:off x="2062724" y="2088050"/>
            <a:ext cx="7452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141" name="Google Shape;141;p28"/>
          <p:cNvCxnSpPr>
            <a:stCxn id="134" idx="3"/>
            <a:endCxn id="136" idx="1"/>
          </p:cNvCxnSpPr>
          <p:nvPr/>
        </p:nvCxnSpPr>
        <p:spPr>
          <a:xfrm>
            <a:off x="4676045" y="2088045"/>
            <a:ext cx="7143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2" name="Google Shape;142;p28"/>
          <p:cNvCxnSpPr>
            <a:stCxn id="143" idx="2"/>
            <a:endCxn id="136" idx="0"/>
          </p:cNvCxnSpPr>
          <p:nvPr/>
        </p:nvCxnSpPr>
        <p:spPr>
          <a:xfrm rot="-5400000" flipH="1">
            <a:off x="5537782" y="1733130"/>
            <a:ext cx="216000" cy="600"/>
          </a:xfrm>
          <a:prstGeom prst="bentConnector3">
            <a:avLst>
              <a:gd name="adj1" fmla="val 50010"/>
            </a:avLst>
          </a:prstGeom>
          <a:noFill/>
          <a:ln w="19050" cap="flat" cmpd="sng">
            <a:solidFill>
              <a:srgbClr val="FF9652"/>
            </a:solidFill>
            <a:prstDash val="solid"/>
            <a:round/>
            <a:headEnd type="none" w="med" len="med"/>
            <a:tailEnd type="stealth" w="med" len="med"/>
          </a:ln>
        </p:spPr>
      </p:cxnSp>
      <p:cxnSp>
        <p:nvCxnSpPr>
          <p:cNvPr id="144" name="Google Shape;144;p28"/>
          <p:cNvCxnSpPr>
            <a:stCxn id="136" idx="3"/>
            <a:endCxn id="138" idx="1"/>
          </p:cNvCxnSpPr>
          <p:nvPr/>
        </p:nvCxnSpPr>
        <p:spPr>
          <a:xfrm>
            <a:off x="5900902" y="2088059"/>
            <a:ext cx="718800" cy="600"/>
          </a:xfrm>
          <a:prstGeom prst="bentConnector3">
            <a:avLst>
              <a:gd name="adj1" fmla="val 50004"/>
            </a:avLst>
          </a:prstGeom>
          <a:noFill/>
          <a:ln w="19050" cap="flat" cmpd="sng">
            <a:solidFill>
              <a:srgbClr val="FF9652"/>
            </a:solidFill>
            <a:prstDash val="solid"/>
            <a:round/>
            <a:headEnd type="none" w="med" len="med"/>
            <a:tailEnd type="stealth" w="med" len="med"/>
          </a:ln>
        </p:spPr>
      </p:cxnSp>
      <p:cxnSp>
        <p:nvCxnSpPr>
          <p:cNvPr id="145" name="Google Shape;145;p28"/>
          <p:cNvCxnSpPr>
            <a:stCxn id="137" idx="2"/>
            <a:endCxn id="134" idx="0"/>
          </p:cNvCxnSpPr>
          <p:nvPr/>
        </p:nvCxnSpPr>
        <p:spPr>
          <a:xfrm rot="-5400000" flipH="1">
            <a:off x="4242181" y="1721902"/>
            <a:ext cx="2256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6" name="Google Shape;146;p28"/>
          <p:cNvCxnSpPr>
            <a:stCxn id="147" idx="2"/>
            <a:endCxn id="148" idx="0"/>
          </p:cNvCxnSpPr>
          <p:nvPr/>
        </p:nvCxnSpPr>
        <p:spPr>
          <a:xfrm rot="-5400000" flipH="1">
            <a:off x="8189188" y="1721939"/>
            <a:ext cx="225300" cy="600"/>
          </a:xfrm>
          <a:prstGeom prst="bentConnector3">
            <a:avLst>
              <a:gd name="adj1" fmla="val 50028"/>
            </a:avLst>
          </a:prstGeom>
          <a:noFill/>
          <a:ln w="19050" cap="flat" cmpd="sng">
            <a:solidFill>
              <a:srgbClr val="FF9652"/>
            </a:solidFill>
            <a:prstDash val="solid"/>
            <a:round/>
            <a:headEnd type="stealth" w="med" len="med"/>
            <a:tailEnd type="none" w="med" len="med"/>
          </a:ln>
        </p:spPr>
      </p:cxnSp>
      <p:cxnSp>
        <p:nvCxnSpPr>
          <p:cNvPr id="149" name="Google Shape;149;p28"/>
          <p:cNvCxnSpPr>
            <a:stCxn id="138" idx="3"/>
            <a:endCxn id="148" idx="1"/>
          </p:cNvCxnSpPr>
          <p:nvPr/>
        </p:nvCxnSpPr>
        <p:spPr>
          <a:xfrm>
            <a:off x="7227439" y="2088057"/>
            <a:ext cx="730800" cy="600"/>
          </a:xfrm>
          <a:prstGeom prst="bentConnector3">
            <a:avLst>
              <a:gd name="adj1" fmla="val 50009"/>
            </a:avLst>
          </a:prstGeom>
          <a:noFill/>
          <a:ln w="19050" cap="flat" cmpd="sng">
            <a:solidFill>
              <a:srgbClr val="FF9652"/>
            </a:solidFill>
            <a:prstDash val="solid"/>
            <a:round/>
            <a:headEnd type="none" w="med" len="med"/>
            <a:tailEnd type="stealth" w="med" len="med"/>
          </a:ln>
        </p:spPr>
      </p:cxnSp>
      <p:sp>
        <p:nvSpPr>
          <p:cNvPr id="150" name="Google Shape;150;p28"/>
          <p:cNvSpPr/>
          <p:nvPr/>
        </p:nvSpPr>
        <p:spPr>
          <a:xfrm>
            <a:off x="2809021" y="1105402"/>
            <a:ext cx="5001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47" name="Google Shape;147;p28"/>
          <p:cNvSpPr/>
          <p:nvPr/>
        </p:nvSpPr>
        <p:spPr>
          <a:xfrm>
            <a:off x="8010838" y="1105589"/>
            <a:ext cx="5814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51" name="Google Shape;151;p28"/>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152" name="Google Shape;152;p28"/>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Tools</a:t>
            </a:r>
            <a:endParaRPr sz="1100">
              <a:solidFill>
                <a:schemeClr val="lt1"/>
              </a:solidFill>
            </a:endParaRPr>
          </a:p>
        </p:txBody>
      </p:sp>
      <p:sp>
        <p:nvSpPr>
          <p:cNvPr id="153" name="Google Shape;153;p28"/>
          <p:cNvSpPr/>
          <p:nvPr/>
        </p:nvSpPr>
        <p:spPr>
          <a:xfrm>
            <a:off x="1409325"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54" name="Google Shape;154;p28"/>
          <p:cNvSpPr/>
          <p:nvPr/>
        </p:nvSpPr>
        <p:spPr>
          <a:xfrm>
            <a:off x="1028150" y="716575"/>
            <a:ext cx="607800" cy="3687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55" name="Google Shape;155;p28"/>
          <p:cNvSpPr/>
          <p:nvPr/>
        </p:nvSpPr>
        <p:spPr>
          <a:xfrm>
            <a:off x="2596975" y="791000"/>
            <a:ext cx="9135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156" name="Google Shape;156;p28"/>
          <p:cNvCxnSpPr>
            <a:stCxn id="150" idx="2"/>
            <a:endCxn id="133" idx="0"/>
          </p:cNvCxnSpPr>
          <p:nvPr/>
        </p:nvCxnSpPr>
        <p:spPr>
          <a:xfrm rot="-5400000" flipH="1">
            <a:off x="2946421" y="1722052"/>
            <a:ext cx="225900" cy="600"/>
          </a:xfrm>
          <a:prstGeom prst="bentConnector3">
            <a:avLst>
              <a:gd name="adj1" fmla="val 50011"/>
            </a:avLst>
          </a:prstGeom>
          <a:noFill/>
          <a:ln w="19050" cap="flat" cmpd="sng">
            <a:solidFill>
              <a:srgbClr val="FF9652"/>
            </a:solidFill>
            <a:prstDash val="solid"/>
            <a:round/>
            <a:headEnd type="none" w="med" len="med"/>
            <a:tailEnd type="stealth" w="med" len="med"/>
          </a:ln>
        </p:spPr>
      </p:cxnSp>
      <p:cxnSp>
        <p:nvCxnSpPr>
          <p:cNvPr id="157" name="Google Shape;157;p28"/>
          <p:cNvCxnSpPr>
            <a:stCxn id="133" idx="3"/>
            <a:endCxn id="134" idx="1"/>
          </p:cNvCxnSpPr>
          <p:nvPr/>
        </p:nvCxnSpPr>
        <p:spPr>
          <a:xfrm>
            <a:off x="3310114" y="2088390"/>
            <a:ext cx="723300" cy="600"/>
          </a:xfrm>
          <a:prstGeom prst="bentConnector3">
            <a:avLst>
              <a:gd name="adj1" fmla="val 49994"/>
            </a:avLst>
          </a:prstGeom>
          <a:noFill/>
          <a:ln w="19050" cap="flat" cmpd="sng">
            <a:solidFill>
              <a:srgbClr val="FF9652"/>
            </a:solidFill>
            <a:prstDash val="solid"/>
            <a:round/>
            <a:headEnd type="none" w="med" len="med"/>
            <a:tailEnd type="stealth" w="med" len="med"/>
          </a:ln>
        </p:spPr>
      </p:cxnSp>
      <p:sp>
        <p:nvSpPr>
          <p:cNvPr id="158" name="Google Shape;158;p28"/>
          <p:cNvSpPr/>
          <p:nvPr/>
        </p:nvSpPr>
        <p:spPr>
          <a:xfrm>
            <a:off x="4034307" y="2370138"/>
            <a:ext cx="640800" cy="2715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nvGrpSpPr>
          <p:cNvPr id="159" name="Google Shape;159;p28"/>
          <p:cNvGrpSpPr/>
          <p:nvPr/>
        </p:nvGrpSpPr>
        <p:grpSpPr>
          <a:xfrm>
            <a:off x="5355675" y="807025"/>
            <a:ext cx="579607" cy="818405"/>
            <a:chOff x="5355675" y="807025"/>
            <a:chExt cx="579607" cy="818405"/>
          </a:xfrm>
        </p:grpSpPr>
        <p:sp>
          <p:nvSpPr>
            <p:cNvPr id="143" name="Google Shape;143;p28"/>
            <p:cNvSpPr/>
            <p:nvPr/>
          </p:nvSpPr>
          <p:spPr>
            <a:xfrm>
              <a:off x="5355682" y="1121430"/>
              <a:ext cx="5796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60" name="Google Shape;160;p28"/>
            <p:cNvSpPr/>
            <p:nvPr/>
          </p:nvSpPr>
          <p:spPr>
            <a:xfrm>
              <a:off x="5355675" y="807025"/>
              <a:ext cx="579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sp>
        <p:nvSpPr>
          <p:cNvPr id="161" name="Google Shape;161;p28"/>
          <p:cNvSpPr/>
          <p:nvPr/>
        </p:nvSpPr>
        <p:spPr>
          <a:xfrm>
            <a:off x="5331700"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62" name="Google Shape;162;p28"/>
          <p:cNvSpPr/>
          <p:nvPr/>
        </p:nvSpPr>
        <p:spPr>
          <a:xfrm>
            <a:off x="6586550" y="2366850"/>
            <a:ext cx="7143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63" name="Google Shape;163;p28"/>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164" name="Google Shape;164;p28"/>
          <p:cNvSpPr/>
          <p:nvPr/>
        </p:nvSpPr>
        <p:spPr>
          <a:xfrm>
            <a:off x="961875" y="2793575"/>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Media</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5" name="Google Shape;165;p28"/>
          <p:cNvSpPr/>
          <p:nvPr/>
        </p:nvSpPr>
        <p:spPr>
          <a:xfrm>
            <a:off x="1747585" y="3116551"/>
            <a:ext cx="12288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sz="700" b="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Traffic Management</a:t>
            </a:r>
            <a:endParaRPr sz="700" b="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6" name="Google Shape;166;p28"/>
          <p:cNvSpPr/>
          <p:nvPr/>
        </p:nvSpPr>
        <p:spPr>
          <a:xfrm>
            <a:off x="2370126" y="2793575"/>
            <a:ext cx="13599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CRM</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7" name="Google Shape;167;p28"/>
          <p:cNvSpPr/>
          <p:nvPr/>
        </p:nvSpPr>
        <p:spPr>
          <a:xfrm>
            <a:off x="3780785" y="3116550"/>
            <a:ext cx="1110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Marketing</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8" name="Google Shape;168;p28"/>
          <p:cNvSpPr/>
          <p:nvPr/>
        </p:nvSpPr>
        <p:spPr>
          <a:xfrm>
            <a:off x="4097350" y="2793575"/>
            <a:ext cx="1803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i="1">
                <a:solidFill>
                  <a:srgbClr val="1C4587"/>
                </a:solidFill>
                <a:latin typeface="Inter" panose="02000503000000020004"/>
                <a:ea typeface="Inter" panose="02000503000000020004"/>
                <a:cs typeface="Inter" panose="02000503000000020004"/>
                <a:sym typeface="Inter" panose="02000503000000020004"/>
              </a:rPr>
              <a:t>Finance</a:t>
            </a:r>
            <a:endParaRPr lang="fr-F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169" name="Google Shape;169;p28"/>
          <p:cNvSpPr/>
          <p:nvPr/>
        </p:nvSpPr>
        <p:spPr>
          <a:xfrm>
            <a:off x="4896525" y="3116550"/>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purchase</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70" name="Google Shape;170;p28"/>
          <p:cNvSpPr/>
          <p:nvPr/>
        </p:nvSpPr>
        <p:spPr>
          <a:xfrm>
            <a:off x="6268125" y="2793575"/>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Operation team</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171" name="Google Shape;171;p28"/>
          <p:cNvSpPr/>
          <p:nvPr/>
        </p:nvSpPr>
        <p:spPr>
          <a:xfrm>
            <a:off x="7411125" y="3120038"/>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Customer service</a:t>
            </a:r>
            <a:endParaRPr sz="700" i="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grpSp>
        <p:nvGrpSpPr>
          <p:cNvPr id="172" name="Google Shape;172;p28"/>
          <p:cNvGrpSpPr/>
          <p:nvPr/>
        </p:nvGrpSpPr>
        <p:grpSpPr>
          <a:xfrm>
            <a:off x="7958375" y="1835003"/>
            <a:ext cx="686410" cy="809947"/>
            <a:chOff x="7958375" y="1835003"/>
            <a:chExt cx="686410" cy="809947"/>
          </a:xfrm>
        </p:grpSpPr>
        <p:sp>
          <p:nvSpPr>
            <p:cNvPr id="148" name="Google Shape;148;p28"/>
            <p:cNvSpPr/>
            <p:nvPr/>
          </p:nvSpPr>
          <p:spPr>
            <a:xfrm>
              <a:off x="7958385" y="1835003"/>
              <a:ext cx="686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73" name="Google Shape;173;p28"/>
            <p:cNvSpPr/>
            <p:nvPr/>
          </p:nvSpPr>
          <p:spPr>
            <a:xfrm>
              <a:off x="7958375" y="2366850"/>
              <a:ext cx="686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sp>
        <p:nvSpPr>
          <p:cNvPr id="174" name="Google Shape;174;p28"/>
          <p:cNvSpPr/>
          <p:nvPr/>
        </p:nvSpPr>
        <p:spPr>
          <a:xfrm>
            <a:off x="1139450" y="3116550"/>
            <a:ext cx="5652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IT</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75" name="Google Shape;175;p28"/>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8"/>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8"/>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 name="Google Shape;178;p28"/>
          <p:cNvGrpSpPr/>
          <p:nvPr/>
        </p:nvGrpSpPr>
        <p:grpSpPr>
          <a:xfrm>
            <a:off x="1116392" y="1145848"/>
            <a:ext cx="423000" cy="502800"/>
            <a:chOff x="484225" y="3513055"/>
            <a:chExt cx="423000" cy="502800"/>
          </a:xfrm>
        </p:grpSpPr>
        <p:sp>
          <p:nvSpPr>
            <p:cNvPr id="179" name="Google Shape;179;p28"/>
            <p:cNvSpPr/>
            <p:nvPr/>
          </p:nvSpPr>
          <p:spPr>
            <a:xfrm>
              <a:off x="484225" y="3513055"/>
              <a:ext cx="423000" cy="5028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0" name="Google Shape;180;p28"/>
            <p:cNvPicPr preferRelativeResize="0"/>
            <p:nvPr/>
          </p:nvPicPr>
          <p:blipFill>
            <a:blip r:embed="rId1"/>
            <a:stretch>
              <a:fillRect/>
            </a:stretch>
          </p:blipFill>
          <p:spPr>
            <a:xfrm>
              <a:off x="563030" y="3593270"/>
              <a:ext cx="261300" cy="261329"/>
            </a:xfrm>
            <a:prstGeom prst="rect">
              <a:avLst/>
            </a:prstGeom>
            <a:noFill/>
            <a:ln>
              <a:noFill/>
            </a:ln>
          </p:spPr>
        </p:pic>
      </p:grpSp>
      <p:grpSp>
        <p:nvGrpSpPr>
          <p:cNvPr id="181" name="Google Shape;181;p28"/>
          <p:cNvGrpSpPr/>
          <p:nvPr/>
        </p:nvGrpSpPr>
        <p:grpSpPr>
          <a:xfrm>
            <a:off x="1423852" y="1880739"/>
            <a:ext cx="653414" cy="506218"/>
            <a:chOff x="1409375" y="1833600"/>
            <a:chExt cx="576000" cy="446400"/>
          </a:xfrm>
        </p:grpSpPr>
        <p:sp>
          <p:nvSpPr>
            <p:cNvPr id="182" name="Google Shape;182;p28"/>
            <p:cNvSpPr/>
            <p:nvPr/>
          </p:nvSpPr>
          <p:spPr>
            <a:xfrm>
              <a:off x="1409375" y="1833600"/>
              <a:ext cx="5760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Traffic</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3" name="Google Shape;183;p28"/>
            <p:cNvPicPr preferRelativeResize="0"/>
            <p:nvPr/>
          </p:nvPicPr>
          <p:blipFill>
            <a:blip r:embed="rId2"/>
            <a:stretch>
              <a:fillRect/>
            </a:stretch>
          </p:blipFill>
          <p:spPr>
            <a:xfrm>
              <a:off x="1558775" y="1865459"/>
              <a:ext cx="277199" cy="248239"/>
            </a:xfrm>
            <a:prstGeom prst="rect">
              <a:avLst/>
            </a:prstGeom>
            <a:noFill/>
            <a:ln>
              <a:noFill/>
            </a:ln>
          </p:spPr>
        </p:pic>
      </p:grpSp>
      <p:grpSp>
        <p:nvGrpSpPr>
          <p:cNvPr id="184" name="Google Shape;184;p28"/>
          <p:cNvGrpSpPr/>
          <p:nvPr/>
        </p:nvGrpSpPr>
        <p:grpSpPr>
          <a:xfrm>
            <a:off x="2837798" y="1877564"/>
            <a:ext cx="502312" cy="506218"/>
            <a:chOff x="2421279" y="1833900"/>
            <a:chExt cx="442800" cy="446400"/>
          </a:xfrm>
        </p:grpSpPr>
        <p:sp>
          <p:nvSpPr>
            <p:cNvPr id="185" name="Google Shape;185;p28"/>
            <p:cNvSpPr/>
            <p:nvPr/>
          </p:nvSpPr>
          <p:spPr>
            <a:xfrm>
              <a:off x="2421279" y="1833900"/>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User</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6" name="Google Shape;186;p28"/>
            <p:cNvPicPr preferRelativeResize="0"/>
            <p:nvPr/>
          </p:nvPicPr>
          <p:blipFill>
            <a:blip r:embed="rId3"/>
            <a:stretch>
              <a:fillRect/>
            </a:stretch>
          </p:blipFill>
          <p:spPr>
            <a:xfrm>
              <a:off x="2530772" y="1881351"/>
              <a:ext cx="223800" cy="200492"/>
            </a:xfrm>
            <a:prstGeom prst="rect">
              <a:avLst/>
            </a:prstGeom>
            <a:noFill/>
            <a:ln>
              <a:noFill/>
            </a:ln>
          </p:spPr>
        </p:pic>
      </p:grpSp>
      <p:grpSp>
        <p:nvGrpSpPr>
          <p:cNvPr id="187" name="Google Shape;187;p28"/>
          <p:cNvGrpSpPr/>
          <p:nvPr/>
        </p:nvGrpSpPr>
        <p:grpSpPr>
          <a:xfrm>
            <a:off x="4017953" y="1151759"/>
            <a:ext cx="642524" cy="506218"/>
            <a:chOff x="3299983" y="1833596"/>
            <a:chExt cx="566400" cy="446400"/>
          </a:xfrm>
        </p:grpSpPr>
        <p:sp>
          <p:nvSpPr>
            <p:cNvPr id="188" name="Google Shape;188;p28"/>
            <p:cNvSpPr/>
            <p:nvPr/>
          </p:nvSpPr>
          <p:spPr>
            <a:xfrm>
              <a:off x="3299983" y="1833596"/>
              <a:ext cx="5664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Products</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9" name="Google Shape;189;p28"/>
            <p:cNvPicPr preferRelativeResize="0"/>
            <p:nvPr/>
          </p:nvPicPr>
          <p:blipFill>
            <a:blip r:embed="rId4"/>
            <a:stretch>
              <a:fillRect/>
            </a:stretch>
          </p:blipFill>
          <p:spPr>
            <a:xfrm>
              <a:off x="3452533" y="1864596"/>
              <a:ext cx="261300" cy="234000"/>
            </a:xfrm>
            <a:prstGeom prst="rect">
              <a:avLst/>
            </a:prstGeom>
            <a:noFill/>
            <a:ln>
              <a:noFill/>
            </a:ln>
          </p:spPr>
        </p:pic>
      </p:grpSp>
      <p:grpSp>
        <p:nvGrpSpPr>
          <p:cNvPr id="190" name="Google Shape;190;p28"/>
          <p:cNvGrpSpPr/>
          <p:nvPr/>
        </p:nvGrpSpPr>
        <p:grpSpPr>
          <a:xfrm>
            <a:off x="4031147" y="1866883"/>
            <a:ext cx="510476" cy="493290"/>
            <a:chOff x="4302288" y="1839296"/>
            <a:chExt cx="431400" cy="435000"/>
          </a:xfrm>
        </p:grpSpPr>
        <p:sp>
          <p:nvSpPr>
            <p:cNvPr id="191" name="Google Shape;191;p28"/>
            <p:cNvSpPr/>
            <p:nvPr/>
          </p:nvSpPr>
          <p:spPr>
            <a:xfrm>
              <a:off x="4302288" y="1839296"/>
              <a:ext cx="431400" cy="4350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Order</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2" name="Google Shape;192;p28"/>
            <p:cNvPicPr preferRelativeResize="0"/>
            <p:nvPr/>
          </p:nvPicPr>
          <p:blipFill>
            <a:blip r:embed="rId5"/>
            <a:stretch>
              <a:fillRect/>
            </a:stretch>
          </p:blipFill>
          <p:spPr>
            <a:xfrm>
              <a:off x="4393687" y="1851496"/>
              <a:ext cx="248595" cy="252000"/>
            </a:xfrm>
            <a:prstGeom prst="rect">
              <a:avLst/>
            </a:prstGeom>
            <a:noFill/>
            <a:ln>
              <a:noFill/>
            </a:ln>
          </p:spPr>
        </p:pic>
      </p:grpSp>
      <p:grpSp>
        <p:nvGrpSpPr>
          <p:cNvPr id="193" name="Google Shape;193;p28"/>
          <p:cNvGrpSpPr/>
          <p:nvPr/>
        </p:nvGrpSpPr>
        <p:grpSpPr>
          <a:xfrm>
            <a:off x="5310038" y="1876775"/>
            <a:ext cx="571251" cy="503986"/>
            <a:chOff x="3331330" y="1109034"/>
            <a:chExt cx="505800" cy="446400"/>
          </a:xfrm>
        </p:grpSpPr>
        <p:sp>
          <p:nvSpPr>
            <p:cNvPr id="194" name="Google Shape;194;p28"/>
            <p:cNvSpPr/>
            <p:nvPr/>
          </p:nvSpPr>
          <p:spPr>
            <a:xfrm>
              <a:off x="3331330" y="1109034"/>
              <a:ext cx="505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Supply</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5" name="Google Shape;195;p28"/>
            <p:cNvPicPr preferRelativeResize="0"/>
            <p:nvPr/>
          </p:nvPicPr>
          <p:blipFill>
            <a:blip r:embed="rId6"/>
            <a:stretch>
              <a:fillRect/>
            </a:stretch>
          </p:blipFill>
          <p:spPr>
            <a:xfrm>
              <a:off x="3451872" y="1157750"/>
              <a:ext cx="264741" cy="236180"/>
            </a:xfrm>
            <a:prstGeom prst="rect">
              <a:avLst/>
            </a:prstGeom>
            <a:noFill/>
            <a:ln>
              <a:noFill/>
            </a:ln>
          </p:spPr>
        </p:pic>
      </p:grpSp>
      <p:grpSp>
        <p:nvGrpSpPr>
          <p:cNvPr id="196" name="Google Shape;196;p28"/>
          <p:cNvGrpSpPr/>
          <p:nvPr/>
        </p:nvGrpSpPr>
        <p:grpSpPr>
          <a:xfrm>
            <a:off x="6637656" y="1880578"/>
            <a:ext cx="607812" cy="514159"/>
            <a:chOff x="6210596" y="1823143"/>
            <a:chExt cx="535800" cy="453403"/>
          </a:xfrm>
        </p:grpSpPr>
        <p:sp>
          <p:nvSpPr>
            <p:cNvPr id="197" name="Google Shape;197;p28"/>
            <p:cNvSpPr/>
            <p:nvPr/>
          </p:nvSpPr>
          <p:spPr>
            <a:xfrm>
              <a:off x="6210596" y="1837046"/>
              <a:ext cx="535800" cy="4395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Shipping</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8" name="Google Shape;198;p28"/>
            <p:cNvPicPr preferRelativeResize="0"/>
            <p:nvPr/>
          </p:nvPicPr>
          <p:blipFill>
            <a:blip r:embed="rId7"/>
            <a:stretch>
              <a:fillRect/>
            </a:stretch>
          </p:blipFill>
          <p:spPr>
            <a:xfrm>
              <a:off x="6314299" y="1823143"/>
              <a:ext cx="296910" cy="316910"/>
            </a:xfrm>
            <a:prstGeom prst="rect">
              <a:avLst/>
            </a:prstGeom>
            <a:noFill/>
            <a:ln>
              <a:noFill/>
            </a:ln>
          </p:spPr>
        </p:pic>
      </p:grpSp>
      <p:grpSp>
        <p:nvGrpSpPr>
          <p:cNvPr id="199" name="Google Shape;199;p28"/>
          <p:cNvGrpSpPr/>
          <p:nvPr/>
        </p:nvGrpSpPr>
        <p:grpSpPr>
          <a:xfrm>
            <a:off x="8027947" y="1081755"/>
            <a:ext cx="581485" cy="503986"/>
            <a:chOff x="7263443" y="1109017"/>
            <a:chExt cx="442800" cy="446400"/>
          </a:xfrm>
        </p:grpSpPr>
        <p:sp>
          <p:nvSpPr>
            <p:cNvPr id="200" name="Google Shape;200;p28"/>
            <p:cNvSpPr/>
            <p:nvPr/>
          </p:nvSpPr>
          <p:spPr>
            <a:xfrm>
              <a:off x="7263443" y="1109017"/>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Refunds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1" name="Google Shape;201;p28"/>
            <p:cNvPicPr preferRelativeResize="0"/>
            <p:nvPr/>
          </p:nvPicPr>
          <p:blipFill>
            <a:blip r:embed="rId8"/>
            <a:stretch>
              <a:fillRect/>
            </a:stretch>
          </p:blipFill>
          <p:spPr>
            <a:xfrm>
              <a:off x="7369557" y="1165351"/>
              <a:ext cx="200927" cy="233598"/>
            </a:xfrm>
            <a:prstGeom prst="rect">
              <a:avLst/>
            </a:prstGeom>
            <a:noFill/>
            <a:ln>
              <a:noFill/>
            </a:ln>
          </p:spPr>
        </p:pic>
      </p:grpSp>
      <p:grpSp>
        <p:nvGrpSpPr>
          <p:cNvPr id="202" name="Google Shape;202;p28"/>
          <p:cNvGrpSpPr/>
          <p:nvPr/>
        </p:nvGrpSpPr>
        <p:grpSpPr>
          <a:xfrm>
            <a:off x="2817712" y="1125570"/>
            <a:ext cx="500098" cy="503986"/>
            <a:chOff x="2421008" y="1104725"/>
            <a:chExt cx="442800" cy="446400"/>
          </a:xfrm>
        </p:grpSpPr>
        <p:sp>
          <p:nvSpPr>
            <p:cNvPr id="203" name="Google Shape;203;p28"/>
            <p:cNvSpPr/>
            <p:nvPr/>
          </p:nvSpPr>
          <p:spPr>
            <a:xfrm>
              <a:off x="2421008" y="1104725"/>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4" name="Google Shape;204;p28"/>
            <p:cNvPicPr preferRelativeResize="0"/>
            <p:nvPr/>
          </p:nvPicPr>
          <p:blipFill>
            <a:blip r:embed="rId9"/>
            <a:stretch>
              <a:fillRect/>
            </a:stretch>
          </p:blipFill>
          <p:spPr>
            <a:xfrm>
              <a:off x="2511362" y="1154833"/>
              <a:ext cx="262080" cy="234001"/>
            </a:xfrm>
            <a:prstGeom prst="rect">
              <a:avLst/>
            </a:prstGeom>
            <a:noFill/>
            <a:ln>
              <a:noFill/>
            </a:ln>
          </p:spPr>
        </p:pic>
      </p:grpSp>
      <p:grpSp>
        <p:nvGrpSpPr>
          <p:cNvPr id="205" name="Google Shape;205;p28"/>
          <p:cNvGrpSpPr/>
          <p:nvPr/>
        </p:nvGrpSpPr>
        <p:grpSpPr>
          <a:xfrm>
            <a:off x="5321577" y="1169385"/>
            <a:ext cx="579721" cy="503986"/>
            <a:chOff x="4341447" y="1073795"/>
            <a:chExt cx="513300" cy="446400"/>
          </a:xfrm>
        </p:grpSpPr>
        <p:sp>
          <p:nvSpPr>
            <p:cNvPr id="206" name="Google Shape;206;p28"/>
            <p:cNvSpPr/>
            <p:nvPr/>
          </p:nvSpPr>
          <p:spPr>
            <a:xfrm>
              <a:off x="4341447" y="1073795"/>
              <a:ext cx="5133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7" name="Google Shape;207;p28"/>
            <p:cNvPicPr preferRelativeResize="0"/>
            <p:nvPr/>
          </p:nvPicPr>
          <p:blipFill>
            <a:blip r:embed="rId10"/>
            <a:stretch>
              <a:fillRect/>
            </a:stretch>
          </p:blipFill>
          <p:spPr>
            <a:xfrm>
              <a:off x="4486127" y="1124243"/>
              <a:ext cx="230278" cy="206017"/>
            </a:xfrm>
            <a:prstGeom prst="rect">
              <a:avLst/>
            </a:prstGeom>
            <a:noFill/>
            <a:ln>
              <a:noFill/>
            </a:ln>
          </p:spPr>
        </p:pic>
      </p:grpSp>
      <p:grpSp>
        <p:nvGrpSpPr>
          <p:cNvPr id="208" name="Google Shape;208;p28"/>
          <p:cNvGrpSpPr/>
          <p:nvPr/>
        </p:nvGrpSpPr>
        <p:grpSpPr>
          <a:xfrm>
            <a:off x="7958702" y="1884608"/>
            <a:ext cx="686400" cy="506100"/>
            <a:chOff x="7958385" y="1835003"/>
            <a:chExt cx="686400" cy="506100"/>
          </a:xfrm>
        </p:grpSpPr>
        <p:sp>
          <p:nvSpPr>
            <p:cNvPr id="209" name="Google Shape;209;p28"/>
            <p:cNvSpPr/>
            <p:nvPr/>
          </p:nvSpPr>
          <p:spPr>
            <a:xfrm>
              <a:off x="7958385" y="1835003"/>
              <a:ext cx="686400" cy="5061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support</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10" name="Google Shape;210;p28"/>
            <p:cNvPicPr preferRelativeResize="0"/>
            <p:nvPr/>
          </p:nvPicPr>
          <p:blipFill>
            <a:blip r:embed="rId11"/>
            <a:stretch>
              <a:fillRect/>
            </a:stretch>
          </p:blipFill>
          <p:spPr>
            <a:xfrm>
              <a:off x="8171975" y="1846400"/>
              <a:ext cx="259200" cy="259200"/>
            </a:xfrm>
            <a:prstGeom prst="rect">
              <a:avLst/>
            </a:prstGeom>
            <a:noFill/>
            <a:ln>
              <a:noFill/>
            </a:ln>
          </p:spPr>
        </p:pic>
      </p:grpSp>
      <p:sp>
        <p:nvSpPr>
          <p:cNvPr id="211" name="Google Shape;211;p28"/>
          <p:cNvSpPr/>
          <p:nvPr/>
        </p:nvSpPr>
        <p:spPr>
          <a:xfrm>
            <a:off x="1156038" y="4157700"/>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2" name="Google Shape;212;p28"/>
          <p:cNvSpPr/>
          <p:nvPr/>
        </p:nvSpPr>
        <p:spPr>
          <a:xfrm>
            <a:off x="7664651" y="4202150"/>
            <a:ext cx="12288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3" name="Google Shape;213;p28"/>
          <p:cNvSpPr/>
          <p:nvPr/>
        </p:nvSpPr>
        <p:spPr>
          <a:xfrm>
            <a:off x="3127492" y="4202150"/>
            <a:ext cx="13599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4" name="Google Shape;214;p28"/>
          <p:cNvSpPr/>
          <p:nvPr/>
        </p:nvSpPr>
        <p:spPr>
          <a:xfrm>
            <a:off x="6901759" y="4202150"/>
            <a:ext cx="1110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5" name="Google Shape;215;p28"/>
          <p:cNvSpPr/>
          <p:nvPr/>
        </p:nvSpPr>
        <p:spPr>
          <a:xfrm>
            <a:off x="5446168" y="4202150"/>
            <a:ext cx="1803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6" name="Google Shape;216;p28"/>
          <p:cNvSpPr/>
          <p:nvPr/>
        </p:nvSpPr>
        <p:spPr>
          <a:xfrm>
            <a:off x="2142900" y="4202150"/>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7" name="Google Shape;217;p28"/>
          <p:cNvSpPr/>
          <p:nvPr/>
        </p:nvSpPr>
        <p:spPr>
          <a:xfrm>
            <a:off x="271516" y="4202150"/>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8" name="Google Shape;218;p28"/>
          <p:cNvSpPr/>
          <p:nvPr/>
        </p:nvSpPr>
        <p:spPr>
          <a:xfrm>
            <a:off x="4357176" y="4202150"/>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9" name="Google Shape;219;p28"/>
          <p:cNvSpPr/>
          <p:nvPr/>
        </p:nvSpPr>
        <p:spPr>
          <a:xfrm>
            <a:off x="4139684" y="4202150"/>
            <a:ext cx="5652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grpSp>
        <p:nvGrpSpPr>
          <p:cNvPr id="220" name="Google Shape;220;p28"/>
          <p:cNvGrpSpPr/>
          <p:nvPr/>
        </p:nvGrpSpPr>
        <p:grpSpPr>
          <a:xfrm>
            <a:off x="1086298" y="748425"/>
            <a:ext cx="492951" cy="295383"/>
            <a:chOff x="1069485" y="3126482"/>
            <a:chExt cx="492951" cy="295383"/>
          </a:xfrm>
        </p:grpSpPr>
        <p:pic>
          <p:nvPicPr>
            <p:cNvPr id="221" name="Google Shape;221;p28"/>
            <p:cNvPicPr preferRelativeResize="0"/>
            <p:nvPr/>
          </p:nvPicPr>
          <p:blipFill>
            <a:blip r:embed="rId12"/>
            <a:stretch>
              <a:fillRect/>
            </a:stretch>
          </p:blipFill>
          <p:spPr>
            <a:xfrm>
              <a:off x="1069485" y="3126482"/>
              <a:ext cx="169925" cy="169925"/>
            </a:xfrm>
            <a:prstGeom prst="rect">
              <a:avLst/>
            </a:prstGeom>
            <a:noFill/>
            <a:ln>
              <a:noFill/>
            </a:ln>
          </p:spPr>
        </p:pic>
        <p:pic>
          <p:nvPicPr>
            <p:cNvPr id="222" name="Google Shape;222;p28"/>
            <p:cNvPicPr preferRelativeResize="0"/>
            <p:nvPr/>
          </p:nvPicPr>
          <p:blipFill rotWithShape="1">
            <a:blip r:embed="rId13"/>
            <a:srcRect b="25356"/>
            <a:stretch>
              <a:fillRect/>
            </a:stretch>
          </p:blipFill>
          <p:spPr>
            <a:xfrm>
              <a:off x="1392504" y="3132327"/>
              <a:ext cx="169925" cy="158230"/>
            </a:xfrm>
            <a:prstGeom prst="rect">
              <a:avLst/>
            </a:prstGeom>
            <a:noFill/>
            <a:ln>
              <a:noFill/>
            </a:ln>
          </p:spPr>
        </p:pic>
        <p:pic>
          <p:nvPicPr>
            <p:cNvPr id="223" name="Google Shape;223;p28"/>
            <p:cNvPicPr preferRelativeResize="0"/>
            <p:nvPr/>
          </p:nvPicPr>
          <p:blipFill>
            <a:blip r:embed="rId14"/>
            <a:stretch>
              <a:fillRect/>
            </a:stretch>
          </p:blipFill>
          <p:spPr>
            <a:xfrm>
              <a:off x="1139438" y="3305993"/>
              <a:ext cx="422999" cy="115872"/>
            </a:xfrm>
            <a:prstGeom prst="rect">
              <a:avLst/>
            </a:prstGeom>
            <a:noFill/>
            <a:ln>
              <a:noFill/>
            </a:ln>
          </p:spPr>
        </p:pic>
      </p:grpSp>
      <p:pic>
        <p:nvPicPr>
          <p:cNvPr id="224" name="Google Shape;224;p28"/>
          <p:cNvPicPr preferRelativeResize="0"/>
          <p:nvPr/>
        </p:nvPicPr>
        <p:blipFill>
          <a:blip r:embed="rId15"/>
          <a:stretch>
            <a:fillRect/>
          </a:stretch>
        </p:blipFill>
        <p:spPr>
          <a:xfrm>
            <a:off x="2639622" y="866534"/>
            <a:ext cx="752715" cy="158225"/>
          </a:xfrm>
          <a:prstGeom prst="rect">
            <a:avLst/>
          </a:prstGeom>
          <a:noFill/>
          <a:ln>
            <a:noFill/>
          </a:ln>
        </p:spPr>
      </p:pic>
      <p:pic>
        <p:nvPicPr>
          <p:cNvPr id="225" name="Google Shape;225;p28"/>
          <p:cNvPicPr preferRelativeResize="0"/>
          <p:nvPr/>
        </p:nvPicPr>
        <p:blipFill>
          <a:blip r:embed="rId16"/>
          <a:stretch>
            <a:fillRect/>
          </a:stretch>
        </p:blipFill>
        <p:spPr>
          <a:xfrm>
            <a:off x="5321098" y="2370293"/>
            <a:ext cx="607800" cy="227916"/>
          </a:xfrm>
          <a:prstGeom prst="rect">
            <a:avLst/>
          </a:prstGeom>
          <a:noFill/>
          <a:ln>
            <a:noFill/>
          </a:ln>
        </p:spPr>
      </p:pic>
      <p:pic>
        <p:nvPicPr>
          <p:cNvPr id="226" name="Google Shape;226;p28"/>
          <p:cNvPicPr preferRelativeResize="0"/>
          <p:nvPr/>
        </p:nvPicPr>
        <p:blipFill>
          <a:blip r:embed="rId17"/>
          <a:stretch>
            <a:fillRect/>
          </a:stretch>
        </p:blipFill>
        <p:spPr>
          <a:xfrm>
            <a:off x="4122533" y="2413894"/>
            <a:ext cx="538082" cy="169925"/>
          </a:xfrm>
          <a:prstGeom prst="rect">
            <a:avLst/>
          </a:prstGeom>
          <a:noFill/>
          <a:ln>
            <a:noFill/>
          </a:ln>
        </p:spPr>
      </p:pic>
      <p:pic>
        <p:nvPicPr>
          <p:cNvPr id="227" name="Google Shape;227;p28"/>
          <p:cNvPicPr preferRelativeResize="0"/>
          <p:nvPr/>
        </p:nvPicPr>
        <p:blipFill rotWithShape="1">
          <a:blip r:embed="rId18"/>
          <a:srcRect t="17794" b="16687"/>
          <a:stretch>
            <a:fillRect/>
          </a:stretch>
        </p:blipFill>
        <p:spPr>
          <a:xfrm>
            <a:off x="5371068" y="855093"/>
            <a:ext cx="510474" cy="174756"/>
          </a:xfrm>
          <a:prstGeom prst="rect">
            <a:avLst/>
          </a:prstGeom>
          <a:noFill/>
          <a:ln>
            <a:noFill/>
          </a:ln>
        </p:spPr>
      </p:pic>
      <p:pic>
        <p:nvPicPr>
          <p:cNvPr id="228" name="Google Shape;228;p28"/>
          <p:cNvPicPr preferRelativeResize="0"/>
          <p:nvPr/>
        </p:nvPicPr>
        <p:blipFill>
          <a:blip r:embed="rId19"/>
          <a:stretch>
            <a:fillRect/>
          </a:stretch>
        </p:blipFill>
        <p:spPr>
          <a:xfrm>
            <a:off x="6641389" y="2413608"/>
            <a:ext cx="607799" cy="133667"/>
          </a:xfrm>
          <a:prstGeom prst="rect">
            <a:avLst/>
          </a:prstGeom>
          <a:noFill/>
          <a:ln>
            <a:noFill/>
          </a:ln>
        </p:spPr>
      </p:pic>
      <p:pic>
        <p:nvPicPr>
          <p:cNvPr id="229" name="Google Shape;229;p28"/>
          <p:cNvPicPr preferRelativeResize="0"/>
          <p:nvPr/>
        </p:nvPicPr>
        <p:blipFill>
          <a:blip r:embed="rId20"/>
          <a:stretch>
            <a:fillRect/>
          </a:stretch>
        </p:blipFill>
        <p:spPr>
          <a:xfrm>
            <a:off x="1409278" y="2442580"/>
            <a:ext cx="653425" cy="155733"/>
          </a:xfrm>
          <a:prstGeom prst="rect">
            <a:avLst/>
          </a:prstGeom>
          <a:noFill/>
          <a:ln>
            <a:noFill/>
          </a:ln>
        </p:spPr>
      </p:pic>
      <p:pic>
        <p:nvPicPr>
          <p:cNvPr id="230" name="Google Shape;230;p28"/>
          <p:cNvPicPr preferRelativeResize="0"/>
          <p:nvPr/>
        </p:nvPicPr>
        <p:blipFill>
          <a:blip r:embed="rId21"/>
          <a:stretch>
            <a:fillRect/>
          </a:stretch>
        </p:blipFill>
        <p:spPr>
          <a:xfrm>
            <a:off x="8167111" y="2380491"/>
            <a:ext cx="321173" cy="22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lang="en-GB"/>
          </a:p>
        </p:txBody>
      </p:sp>
      <p:sp>
        <p:nvSpPr>
          <p:cNvPr id="236" name="Google Shape;236;p29"/>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SaaS stands for Software as a Service. This means that a SaaS company sells its software to customers. The IT team develops all the technical knowledge and tools needed to develop the software product. The product team is in charge of optimizing the product and defining its specifications. To find customers, some advertisements may be posted online by the media team.</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However, AssoConnect and Phenix being B2B SaaS (as opposed to B2C), converting new customers relies heavily on the sales team to close as many sales as possible. The customer base is managed by a CRM team who can send emails to develop and activate it. However, the main customer relationship is managed by the Customer Success/Care team which is in charge of customer support. The finance team validates payments and assesses the overall profitability of the business.</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237" name="Google Shape;237;p29"/>
          <p:cNvPicPr preferRelativeResize="0"/>
          <p:nvPr/>
        </p:nvPicPr>
        <p:blipFill>
          <a:blip r:embed="rId1"/>
          <a:stretch>
            <a:fillRect/>
          </a:stretch>
        </p:blipFill>
        <p:spPr>
          <a:xfrm>
            <a:off x="7354824" y="52399"/>
            <a:ext cx="1477475" cy="83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lang="en-GB"/>
          </a:p>
        </p:txBody>
      </p:sp>
      <p:sp>
        <p:nvSpPr>
          <p:cNvPr id="243" name="Google Shape;243;p30"/>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700" b="1">
              <a:solidFill>
                <a:srgbClr val="333333"/>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20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Our business objective is to acquire a maximum of associations on our tool. Thus, we use paid media such as Google Ads for acquisition and sales acquisition is managed through Hubspot. Email and customer management is done on Intercom while customer support requests are handled through Zendesk. All this would not be possible without good optimization of the product thanks to the product team working with inVision and an IT team storing our software data on MySql.</a:t>
            </a:r>
            <a:endParaRPr lang="en-GB" sz="1200">
              <a:solidFill>
                <a:srgbClr val="606060"/>
              </a:solidFill>
              <a:latin typeface="Arial" panose="020B0604020202020204"/>
              <a:ea typeface="Arial" panose="020B0604020202020204"/>
              <a:cs typeface="Arial" panose="020B0604020202020204"/>
              <a:sym typeface="Arial" panose="020B0604020202020204"/>
            </a:endParaRPr>
          </a:p>
        </p:txBody>
      </p:sp>
      <p:pic>
        <p:nvPicPr>
          <p:cNvPr id="244" name="Google Shape;244;p30"/>
          <p:cNvPicPr preferRelativeResize="0"/>
          <p:nvPr/>
        </p:nvPicPr>
        <p:blipFill>
          <a:blip r:embed="rId1"/>
          <a:stretch>
            <a:fillRect/>
          </a:stretch>
        </p:blipFill>
        <p:spPr>
          <a:xfrm>
            <a:off x="7354824" y="52399"/>
            <a:ext cx="1477475" cy="83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AssoConnect</a:t>
            </a:r>
            <a:r>
              <a:rPr lang="en-GB"/>
              <a:t> </a:t>
            </a:r>
            <a:r>
              <a:rPr lang="en-GB" sz="2000" i="1"/>
              <a:t>(SaaS)</a:t>
            </a:r>
            <a:endParaRPr sz="1300"/>
          </a:p>
          <a:p>
            <a:pPr marL="0" lvl="0" indent="0" algn="l" rtl="0">
              <a:spcBef>
                <a:spcPts val="0"/>
              </a:spcBef>
              <a:spcAft>
                <a:spcPts val="0"/>
              </a:spcAft>
              <a:buNone/>
            </a:pPr>
          </a:p>
        </p:txBody>
      </p:sp>
      <p:sp>
        <p:nvSpPr>
          <p:cNvPr id="250" name="Google Shape;250;p31"/>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251" name="Google Shape;251;p31"/>
          <p:cNvCxnSpPr>
            <a:stCxn id="250" idx="3"/>
            <a:endCxn id="252"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253" name="Google Shape;253;p31"/>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254" name="Google Shape;254;p31"/>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55" name="Google Shape;255;p31"/>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56" name="Google Shape;256;p31"/>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257" name="Google Shape;257;p31"/>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Product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58" name="Google Shape;258;p31"/>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Media</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59" name="Google Shape;259;p31"/>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Sales</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60" name="Google Shape;260;p31"/>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CRM</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1" name="Google Shape;261;p31"/>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2" name="Google Shape;262;p31"/>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Customer  succes</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3" name="Google Shape;263;p31"/>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4" name="Google Shape;264;p31"/>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5" name="Google Shape;265;p31"/>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66" name="Google Shape;266;p31"/>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267" name="Google Shape;267;p31"/>
          <p:cNvCxnSpPr>
            <a:stCxn id="266" idx="2"/>
            <a:endCxn id="250"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68" name="Google Shape;268;p31"/>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9" name="Google Shape;269;p31"/>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0" name="Google Shape;270;p31"/>
          <p:cNvCxnSpPr>
            <a:stCxn id="268" idx="2"/>
            <a:endCxn id="263"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271" name="Google Shape;271;p31"/>
          <p:cNvCxnSpPr>
            <a:stCxn id="263" idx="3"/>
            <a:endCxn id="250"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272" name="Google Shape;272;p31"/>
          <p:cNvCxnSpPr>
            <a:stCxn id="264" idx="2"/>
            <a:endCxn id="250"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252" name="Google Shape;252;p31"/>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3" name="Google Shape;273;p31"/>
          <p:cNvSpPr/>
          <p:nvPr/>
        </p:nvSpPr>
        <p:spPr>
          <a:xfrm>
            <a:off x="5981375" y="2352869"/>
            <a:ext cx="630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74" name="Google Shape;274;p31"/>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5" name="Google Shape;275;p31"/>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6" name="Google Shape;276;p31"/>
          <p:cNvCxnSpPr>
            <a:stCxn id="252" idx="3"/>
            <a:endCxn id="274"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277" name="Google Shape;277;p31"/>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8" name="Google Shape;278;p31"/>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9" name="Google Shape;279;p31"/>
          <p:cNvCxnSpPr>
            <a:stCxn id="277" idx="2"/>
            <a:endCxn id="252"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80" name="Google Shape;280;p31"/>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altLang="ar-DZ" sz="700" b="1">
                <a:solidFill>
                  <a:srgbClr val="1C4587"/>
                </a:solidFill>
                <a:latin typeface="Inter" panose="02000503000000020004"/>
                <a:ea typeface="Inter" panose="02000503000000020004"/>
                <a:cs typeface="Inter" panose="02000503000000020004"/>
                <a:sym typeface="Inter" panose="02000503000000020004"/>
              </a:rPr>
              <a:t>IT</a:t>
            </a:r>
            <a:endParaRPr lang="fr-BE" altLang="ar-DZ"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81" name="Google Shape;281;p31"/>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282" name="Google Shape;282;p31"/>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1"/>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1"/>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6" name="Google Shape;286;p31"/>
          <p:cNvGrpSpPr/>
          <p:nvPr/>
        </p:nvGrpSpPr>
        <p:grpSpPr>
          <a:xfrm>
            <a:off x="3213357" y="1095602"/>
            <a:ext cx="615600" cy="464400"/>
            <a:chOff x="3213280" y="1109537"/>
            <a:chExt cx="615600" cy="464400"/>
          </a:xfrm>
        </p:grpSpPr>
        <p:sp>
          <p:nvSpPr>
            <p:cNvPr id="287" name="Google Shape;287;p31"/>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88" name="Google Shape;288;p31"/>
            <p:cNvPicPr preferRelativeResize="0"/>
            <p:nvPr/>
          </p:nvPicPr>
          <p:blipFill>
            <a:blip r:embed="rId1"/>
            <a:stretch>
              <a:fillRect/>
            </a:stretch>
          </p:blipFill>
          <p:spPr>
            <a:xfrm>
              <a:off x="3390421" y="1148363"/>
              <a:ext cx="261300" cy="261329"/>
            </a:xfrm>
            <a:prstGeom prst="rect">
              <a:avLst/>
            </a:prstGeom>
            <a:noFill/>
            <a:ln>
              <a:noFill/>
            </a:ln>
          </p:spPr>
        </p:pic>
      </p:grpSp>
      <p:grpSp>
        <p:nvGrpSpPr>
          <p:cNvPr id="289" name="Google Shape;289;p31"/>
          <p:cNvGrpSpPr/>
          <p:nvPr/>
        </p:nvGrpSpPr>
        <p:grpSpPr>
          <a:xfrm>
            <a:off x="7345103" y="1858237"/>
            <a:ext cx="799200" cy="464400"/>
            <a:chOff x="4350843" y="1109537"/>
            <a:chExt cx="799200" cy="464400"/>
          </a:xfrm>
        </p:grpSpPr>
        <p:sp>
          <p:nvSpPr>
            <p:cNvPr id="290" name="Google Shape;290;p31"/>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1" name="Google Shape;291;p31"/>
            <p:cNvPicPr preferRelativeResize="0"/>
            <p:nvPr/>
          </p:nvPicPr>
          <p:blipFill>
            <a:blip r:embed="rId2"/>
            <a:stretch>
              <a:fillRect/>
            </a:stretch>
          </p:blipFill>
          <p:spPr>
            <a:xfrm>
              <a:off x="4669525" y="1168050"/>
              <a:ext cx="248100" cy="221972"/>
            </a:xfrm>
            <a:prstGeom prst="rect">
              <a:avLst/>
            </a:prstGeom>
            <a:noFill/>
            <a:ln>
              <a:noFill/>
            </a:ln>
          </p:spPr>
        </p:pic>
      </p:grpSp>
      <p:grpSp>
        <p:nvGrpSpPr>
          <p:cNvPr id="292" name="Google Shape;292;p31"/>
          <p:cNvGrpSpPr/>
          <p:nvPr/>
        </p:nvGrpSpPr>
        <p:grpSpPr>
          <a:xfrm>
            <a:off x="1647362" y="1786042"/>
            <a:ext cx="857400" cy="536400"/>
            <a:chOff x="1643637" y="1781073"/>
            <a:chExt cx="857400" cy="536400"/>
          </a:xfrm>
        </p:grpSpPr>
        <p:sp>
          <p:nvSpPr>
            <p:cNvPr id="293" name="Google Shape;293;p31"/>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4" name="Google Shape;294;p31"/>
            <p:cNvPicPr preferRelativeResize="0"/>
            <p:nvPr/>
          </p:nvPicPr>
          <p:blipFill>
            <a:blip r:embed="rId3"/>
            <a:stretch>
              <a:fillRect/>
            </a:stretch>
          </p:blipFill>
          <p:spPr>
            <a:xfrm>
              <a:off x="1913347" y="1789123"/>
              <a:ext cx="345600" cy="345600"/>
            </a:xfrm>
            <a:prstGeom prst="rect">
              <a:avLst/>
            </a:prstGeom>
            <a:noFill/>
            <a:ln>
              <a:noFill/>
            </a:ln>
          </p:spPr>
        </p:pic>
      </p:grpSp>
      <p:grpSp>
        <p:nvGrpSpPr>
          <p:cNvPr id="295" name="Google Shape;295;p31"/>
          <p:cNvGrpSpPr/>
          <p:nvPr/>
        </p:nvGrpSpPr>
        <p:grpSpPr>
          <a:xfrm>
            <a:off x="4386525" y="1091987"/>
            <a:ext cx="702000" cy="536400"/>
            <a:chOff x="4399175" y="1779970"/>
            <a:chExt cx="702000" cy="536400"/>
          </a:xfrm>
        </p:grpSpPr>
        <p:sp>
          <p:nvSpPr>
            <p:cNvPr id="296" name="Google Shape;296;p31"/>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7" name="Google Shape;297;p31"/>
            <p:cNvPicPr preferRelativeResize="0"/>
            <p:nvPr/>
          </p:nvPicPr>
          <p:blipFill>
            <a:blip r:embed="rId4"/>
            <a:stretch>
              <a:fillRect/>
            </a:stretch>
          </p:blipFill>
          <p:spPr>
            <a:xfrm>
              <a:off x="4616242" y="1866072"/>
              <a:ext cx="248100" cy="217503"/>
            </a:xfrm>
            <a:prstGeom prst="rect">
              <a:avLst/>
            </a:prstGeom>
            <a:noFill/>
            <a:ln>
              <a:noFill/>
            </a:ln>
          </p:spPr>
        </p:pic>
      </p:grpSp>
      <p:grpSp>
        <p:nvGrpSpPr>
          <p:cNvPr id="298" name="Google Shape;298;p31"/>
          <p:cNvGrpSpPr/>
          <p:nvPr/>
        </p:nvGrpSpPr>
        <p:grpSpPr>
          <a:xfrm>
            <a:off x="1667785" y="1134972"/>
            <a:ext cx="728700" cy="464400"/>
            <a:chOff x="1710895" y="1109537"/>
            <a:chExt cx="728700" cy="464400"/>
          </a:xfrm>
        </p:grpSpPr>
        <p:sp>
          <p:nvSpPr>
            <p:cNvPr id="299" name="Google Shape;299;p31"/>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Tech</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0" name="Google Shape;300;p31"/>
            <p:cNvPicPr preferRelativeResize="0"/>
            <p:nvPr/>
          </p:nvPicPr>
          <p:blipFill>
            <a:blip r:embed="rId5"/>
            <a:stretch>
              <a:fillRect/>
            </a:stretch>
          </p:blipFill>
          <p:spPr>
            <a:xfrm>
              <a:off x="1981945" y="1138320"/>
              <a:ext cx="261300" cy="261300"/>
            </a:xfrm>
            <a:prstGeom prst="rect">
              <a:avLst/>
            </a:prstGeom>
            <a:noFill/>
            <a:ln>
              <a:noFill/>
            </a:ln>
          </p:spPr>
        </p:pic>
      </p:grpSp>
      <p:grpSp>
        <p:nvGrpSpPr>
          <p:cNvPr id="301" name="Google Shape;301;p31"/>
          <p:cNvGrpSpPr/>
          <p:nvPr/>
        </p:nvGrpSpPr>
        <p:grpSpPr>
          <a:xfrm>
            <a:off x="4396526" y="1801917"/>
            <a:ext cx="599400" cy="536400"/>
            <a:chOff x="5996741" y="1779970"/>
            <a:chExt cx="599400" cy="536400"/>
          </a:xfrm>
        </p:grpSpPr>
        <p:sp>
          <p:nvSpPr>
            <p:cNvPr id="302" name="Google Shape;302;p31"/>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3" name="Google Shape;303;p31"/>
            <p:cNvPicPr preferRelativeResize="0"/>
            <p:nvPr/>
          </p:nvPicPr>
          <p:blipFill>
            <a:blip r:embed="rId6"/>
            <a:stretch>
              <a:fillRect/>
            </a:stretch>
          </p:blipFill>
          <p:spPr>
            <a:xfrm>
              <a:off x="6141232" y="1835775"/>
              <a:ext cx="310418" cy="278100"/>
            </a:xfrm>
            <a:prstGeom prst="rect">
              <a:avLst/>
            </a:prstGeom>
            <a:noFill/>
            <a:ln>
              <a:noFill/>
            </a:ln>
          </p:spPr>
        </p:pic>
      </p:grpSp>
      <p:grpSp>
        <p:nvGrpSpPr>
          <p:cNvPr id="304" name="Google Shape;304;p31"/>
          <p:cNvGrpSpPr/>
          <p:nvPr/>
        </p:nvGrpSpPr>
        <p:grpSpPr>
          <a:xfrm>
            <a:off x="5882270" y="1819645"/>
            <a:ext cx="799186" cy="474285"/>
            <a:chOff x="7496032" y="1740617"/>
            <a:chExt cx="828000" cy="536400"/>
          </a:xfrm>
        </p:grpSpPr>
        <p:sp>
          <p:nvSpPr>
            <p:cNvPr id="305" name="Google Shape;305;p31"/>
            <p:cNvSpPr/>
            <p:nvPr/>
          </p:nvSpPr>
          <p:spPr>
            <a:xfrm>
              <a:off x="7496032" y="1740617"/>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support</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6" name="Google Shape;306;p31"/>
            <p:cNvPicPr preferRelativeResize="0"/>
            <p:nvPr/>
          </p:nvPicPr>
          <p:blipFill>
            <a:blip r:embed="rId7"/>
            <a:stretch>
              <a:fillRect/>
            </a:stretch>
          </p:blipFill>
          <p:spPr>
            <a:xfrm>
              <a:off x="7764282" y="1740626"/>
              <a:ext cx="259200" cy="259200"/>
            </a:xfrm>
            <a:prstGeom prst="rect">
              <a:avLst/>
            </a:prstGeom>
            <a:noFill/>
            <a:ln>
              <a:noFill/>
            </a:ln>
          </p:spPr>
        </p:pic>
      </p:grpSp>
      <p:grpSp>
        <p:nvGrpSpPr>
          <p:cNvPr id="307" name="Google Shape;307;p31"/>
          <p:cNvGrpSpPr/>
          <p:nvPr/>
        </p:nvGrpSpPr>
        <p:grpSpPr>
          <a:xfrm>
            <a:off x="5932008" y="1148942"/>
            <a:ext cx="615600" cy="464400"/>
            <a:chOff x="5988655" y="1109537"/>
            <a:chExt cx="615600" cy="464400"/>
          </a:xfrm>
        </p:grpSpPr>
        <p:sp>
          <p:nvSpPr>
            <p:cNvPr id="308" name="Google Shape;308;p31"/>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9" name="Google Shape;309;p31"/>
            <p:cNvPicPr preferRelativeResize="0"/>
            <p:nvPr/>
          </p:nvPicPr>
          <p:blipFill>
            <a:blip r:embed="rId8"/>
            <a:stretch>
              <a:fillRect/>
            </a:stretch>
          </p:blipFill>
          <p:spPr>
            <a:xfrm>
              <a:off x="6165400" y="1133649"/>
              <a:ext cx="282600" cy="252326"/>
            </a:xfrm>
            <a:prstGeom prst="rect">
              <a:avLst/>
            </a:prstGeom>
            <a:noFill/>
            <a:ln>
              <a:noFill/>
            </a:ln>
          </p:spPr>
        </p:pic>
      </p:grpSp>
      <p:sp>
        <p:nvSpPr>
          <p:cNvPr id="310" name="Google Shape;310;p31"/>
          <p:cNvSpPr/>
          <p:nvPr/>
        </p:nvSpPr>
        <p:spPr>
          <a:xfrm>
            <a:off x="107150" y="4194423"/>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1" name="Google Shape;311;p31"/>
          <p:cNvSpPr/>
          <p:nvPr/>
        </p:nvSpPr>
        <p:spPr>
          <a:xfrm>
            <a:off x="1357738" y="4194423"/>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2" name="Google Shape;312;p31"/>
          <p:cNvSpPr/>
          <p:nvPr/>
        </p:nvSpPr>
        <p:spPr>
          <a:xfrm>
            <a:off x="3435913" y="4194423"/>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3" name="Google Shape;313;p31"/>
          <p:cNvSpPr/>
          <p:nvPr/>
        </p:nvSpPr>
        <p:spPr>
          <a:xfrm>
            <a:off x="4914200" y="4194423"/>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4" name="Google Shape;314;p31"/>
          <p:cNvSpPr/>
          <p:nvPr/>
        </p:nvSpPr>
        <p:spPr>
          <a:xfrm>
            <a:off x="6108688" y="4194423"/>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5" name="Google Shape;315;p31"/>
          <p:cNvSpPr/>
          <p:nvPr/>
        </p:nvSpPr>
        <p:spPr>
          <a:xfrm>
            <a:off x="7767875" y="4194423"/>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6" name="Google Shape;316;p31"/>
          <p:cNvSpPr/>
          <p:nvPr/>
        </p:nvSpPr>
        <p:spPr>
          <a:xfrm>
            <a:off x="2439925" y="4194423"/>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pic>
        <p:nvPicPr>
          <p:cNvPr id="317" name="Google Shape;317;p31"/>
          <p:cNvPicPr preferRelativeResize="0"/>
          <p:nvPr/>
        </p:nvPicPr>
        <p:blipFill>
          <a:blip r:embed="rId9"/>
          <a:stretch>
            <a:fillRect/>
          </a:stretch>
        </p:blipFill>
        <p:spPr>
          <a:xfrm>
            <a:off x="7539938" y="2392631"/>
            <a:ext cx="615598" cy="180032"/>
          </a:xfrm>
          <a:prstGeom prst="rect">
            <a:avLst/>
          </a:prstGeom>
          <a:noFill/>
          <a:ln>
            <a:noFill/>
          </a:ln>
        </p:spPr>
      </p:pic>
      <p:pic>
        <p:nvPicPr>
          <p:cNvPr id="318" name="Google Shape;318;p31"/>
          <p:cNvPicPr preferRelativeResize="0"/>
          <p:nvPr/>
        </p:nvPicPr>
        <p:blipFill rotWithShape="1">
          <a:blip r:embed="rId10"/>
          <a:srcRect t="68847"/>
          <a:stretch>
            <a:fillRect/>
          </a:stretch>
        </p:blipFill>
        <p:spPr>
          <a:xfrm>
            <a:off x="6063476" y="2355257"/>
            <a:ext cx="484101" cy="129051"/>
          </a:xfrm>
          <a:prstGeom prst="rect">
            <a:avLst/>
          </a:prstGeom>
          <a:noFill/>
          <a:ln>
            <a:noFill/>
          </a:ln>
        </p:spPr>
      </p:pic>
      <p:pic>
        <p:nvPicPr>
          <p:cNvPr id="319" name="Google Shape;319;p31"/>
          <p:cNvPicPr preferRelativeResize="0"/>
          <p:nvPr/>
        </p:nvPicPr>
        <p:blipFill>
          <a:blip r:embed="rId11"/>
          <a:stretch>
            <a:fillRect/>
          </a:stretch>
        </p:blipFill>
        <p:spPr>
          <a:xfrm>
            <a:off x="3126436" y="795575"/>
            <a:ext cx="701999" cy="220736"/>
          </a:xfrm>
          <a:prstGeom prst="rect">
            <a:avLst/>
          </a:prstGeom>
          <a:noFill/>
          <a:ln>
            <a:noFill/>
          </a:ln>
        </p:spPr>
      </p:pic>
      <p:pic>
        <p:nvPicPr>
          <p:cNvPr id="320" name="Google Shape;320;p31"/>
          <p:cNvPicPr preferRelativeResize="0"/>
          <p:nvPr/>
        </p:nvPicPr>
        <p:blipFill>
          <a:blip r:embed="rId12"/>
          <a:stretch>
            <a:fillRect/>
          </a:stretch>
        </p:blipFill>
        <p:spPr>
          <a:xfrm>
            <a:off x="1745273" y="2355482"/>
            <a:ext cx="648387" cy="217501"/>
          </a:xfrm>
          <a:prstGeom prst="rect">
            <a:avLst/>
          </a:prstGeom>
          <a:noFill/>
          <a:ln>
            <a:noFill/>
          </a:ln>
        </p:spPr>
      </p:pic>
      <p:pic>
        <p:nvPicPr>
          <p:cNvPr id="321" name="Google Shape;321;p31"/>
          <p:cNvPicPr preferRelativeResize="0"/>
          <p:nvPr/>
        </p:nvPicPr>
        <p:blipFill>
          <a:blip r:embed="rId13"/>
          <a:stretch>
            <a:fillRect/>
          </a:stretch>
        </p:blipFill>
        <p:spPr>
          <a:xfrm>
            <a:off x="5988877" y="861117"/>
            <a:ext cx="571566" cy="146800"/>
          </a:xfrm>
          <a:prstGeom prst="rect">
            <a:avLst/>
          </a:prstGeom>
          <a:noFill/>
          <a:ln>
            <a:noFill/>
          </a:ln>
        </p:spPr>
      </p:pic>
      <p:pic>
        <p:nvPicPr>
          <p:cNvPr id="322" name="Google Shape;322;p31"/>
          <p:cNvPicPr preferRelativeResize="0"/>
          <p:nvPr/>
        </p:nvPicPr>
        <p:blipFill>
          <a:blip r:embed="rId13"/>
          <a:stretch>
            <a:fillRect/>
          </a:stretch>
        </p:blipFill>
        <p:spPr>
          <a:xfrm>
            <a:off x="4424567" y="2426392"/>
            <a:ext cx="571566" cy="146800"/>
          </a:xfrm>
          <a:prstGeom prst="rect">
            <a:avLst/>
          </a:prstGeom>
          <a:noFill/>
          <a:ln>
            <a:noFill/>
          </a:ln>
        </p:spPr>
      </p:pic>
      <p:pic>
        <p:nvPicPr>
          <p:cNvPr id="323" name="Google Shape;323;p31"/>
          <p:cNvPicPr preferRelativeResize="0"/>
          <p:nvPr/>
        </p:nvPicPr>
        <p:blipFill>
          <a:blip r:embed="rId14"/>
          <a:stretch>
            <a:fillRect/>
          </a:stretch>
        </p:blipFill>
        <p:spPr>
          <a:xfrm>
            <a:off x="1938489" y="797132"/>
            <a:ext cx="248100" cy="2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Phenix</a:t>
            </a:r>
            <a:endParaRPr lang="en-GB"/>
          </a:p>
        </p:txBody>
      </p:sp>
      <p:sp>
        <p:nvSpPr>
          <p:cNvPr id="329" name="Google Shape;329;p32"/>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sp>
        <p:nvSpPr>
          <p:cNvPr id="330" name="Google Shape;330;p32"/>
          <p:cNvSpPr txBox="1"/>
          <p:nvPr/>
        </p:nvSpPr>
        <p:spPr>
          <a:xfrm>
            <a:off x="389650" y="1076400"/>
            <a:ext cx="8592000" cy="302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a:solidFill>
                  <a:schemeClr val="dk1"/>
                </a:solidFill>
              </a:rPr>
              <a:t>Activities</a:t>
            </a:r>
            <a:endParaRPr sz="1600" b="1">
              <a:solidFill>
                <a:schemeClr val="dk1"/>
              </a:solidFill>
            </a:endParaRPr>
          </a:p>
          <a:p>
            <a:pPr marL="0" lvl="0" indent="0" algn="l" rtl="0">
              <a:lnSpc>
                <a:spcPct val="115000"/>
              </a:lnSpc>
              <a:spcBef>
                <a:spcPts val="1200"/>
              </a:spcBef>
              <a:spcAft>
                <a:spcPts val="0"/>
              </a:spcAft>
              <a:buNone/>
            </a:pPr>
            <a:r>
              <a:rPr lang="en-GB" sz="1200">
                <a:solidFill>
                  <a:schemeClr val="dk1"/>
                </a:solidFill>
              </a:rPr>
              <a:t>👉🏽  From the description of the activities in the company, place the different teams and activities in the correct order on the diagram of your document.</a:t>
            </a:r>
            <a:endParaRPr sz="1200">
              <a:solidFill>
                <a:schemeClr val="dk1"/>
              </a:solidFill>
            </a:endParaRPr>
          </a:p>
          <a:p>
            <a:pPr marL="0" lvl="0" indent="0" algn="l" rtl="0">
              <a:lnSpc>
                <a:spcPct val="115000"/>
              </a:lnSpc>
              <a:spcBef>
                <a:spcPts val="1200"/>
              </a:spcBef>
              <a:spcAft>
                <a:spcPts val="0"/>
              </a:spcAft>
              <a:buNone/>
            </a:pPr>
            <a:r>
              <a:rPr lang="en-GB" sz="1200">
                <a:solidFill>
                  <a:srgbClr val="606060"/>
                </a:solidFill>
              </a:rPr>
              <a:t>ℹ️ SaaS stands for Software as a Service. This means that a SaaS company sells its software to customers. The IT team develops all the technical knowledge and tools needed to develop the software product. The product team is in charge of optimizing the product and defining its specifications. To find customers, some advertisements may be posted online by the media team.</a:t>
            </a:r>
            <a:endParaRPr sz="1200">
              <a:solidFill>
                <a:srgbClr val="606060"/>
              </a:solidFill>
            </a:endParaRPr>
          </a:p>
          <a:p>
            <a:pPr marL="0" lvl="0" indent="0" algn="l" rtl="0">
              <a:lnSpc>
                <a:spcPct val="115000"/>
              </a:lnSpc>
              <a:spcBef>
                <a:spcPts val="1200"/>
              </a:spcBef>
              <a:spcAft>
                <a:spcPts val="1200"/>
              </a:spcAft>
              <a:buNone/>
            </a:pPr>
            <a:r>
              <a:rPr lang="en-GB" sz="1200">
                <a:solidFill>
                  <a:srgbClr val="606060"/>
                </a:solidFill>
              </a:rPr>
              <a:t>ℹ️ However, AssoConnect and Phenix being B2B SaaS (as opposed to B2C), converting new customers relies heavily on the sales team to close as many sales as possible. The customer base is managed by a CRM team who can send emails to develop and activate it. However, the main customer relationship is managed by the Customer Success/Care team which is in charge of customer support. The finance team validates payments and assesses the overall profitability of the business.</a:t>
            </a:r>
            <a:endParaRPr lang="en-GB" sz="1200">
              <a:solidFill>
                <a:srgbClr val="60606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7271</Words>
  <Application>WPS Presentation</Application>
  <PresentationFormat/>
  <Paragraphs>345</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14</vt:i4>
      </vt:variant>
    </vt:vector>
  </HeadingPairs>
  <TitlesOfParts>
    <vt:vector size="29" baseType="lpstr">
      <vt:lpstr>Arial</vt:lpstr>
      <vt:lpstr>SimSun</vt:lpstr>
      <vt:lpstr>Wingdings</vt:lpstr>
      <vt:lpstr>Arial</vt:lpstr>
      <vt:lpstr>Inter</vt:lpstr>
      <vt:lpstr>Inter Black</vt:lpstr>
      <vt:lpstr>Inter SemiBold</vt:lpstr>
      <vt:lpstr>Inter ExtraLight</vt:lpstr>
      <vt:lpstr>Corbel</vt:lpstr>
      <vt:lpstr>Inter Light</vt:lpstr>
      <vt:lpstr>Microsoft YaHei</vt:lpstr>
      <vt:lpstr>Arial Unicode MS</vt:lpstr>
      <vt:lpstr>Aldhabi</vt:lpstr>
      <vt:lpstr>Simple Light</vt:lpstr>
      <vt:lpstr>Simple Light</vt:lpstr>
      <vt:lpstr> </vt:lpstr>
      <vt:lpstr>Instructions</vt:lpstr>
      <vt:lpstr>Greenweez</vt:lpstr>
      <vt:lpstr>Greenweez</vt:lpstr>
      <vt:lpstr>Greenweez (E-commerce)</vt:lpstr>
      <vt:lpstr>AssoConnect </vt:lpstr>
      <vt:lpstr>AssoConnect </vt:lpstr>
      <vt:lpstr>AssoConnect (SaaS)</vt:lpstr>
      <vt:lpstr>Phenix</vt:lpstr>
      <vt:lpstr>Phenix</vt:lpstr>
      <vt:lpstr>Phenix (SaaS)</vt:lpstr>
      <vt:lpstr>Circle</vt:lpstr>
      <vt:lpstr>Circle (Retail)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 analysis </dc:title>
  <dc:creator/>
  <cp:lastModifiedBy>khali</cp:lastModifiedBy>
  <cp:revision>5</cp:revision>
  <dcterms:created xsi:type="dcterms:W3CDTF">2024-05-27T00:33:00Z</dcterms:created>
  <dcterms:modified xsi:type="dcterms:W3CDTF">2024-05-27T18:53:11Z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C104335072204AF4B6B7510EB6A7E6AB_12</vt:lpwstr>
  </property>
  <property fmtid="{D5CDD505-2E9C-101B-9397-08002B2CF9AE}" pid="3" name="KSOProductBuildVer">
    <vt:lpwstr>1033-12.2.0.16909</vt:lpwstr>
  </property>
</Properties>
</file>